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0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45A2570-7517-4576-B836-E4E6D3E743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>
            <a:normAutofit/>
          </a:bodyPr>
          <a:lstStyle>
            <a:lvl1pPr marL="457200" indent="-45720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defRPr sz="2800"/>
            </a:lvl1pPr>
            <a:lvl2pPr marL="804863" indent="-395288" algn="just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6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=""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Century Gothic" panose="020B0502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45A2570-7517-4576-B836-E4E6D3E743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E560-77BF-4D1A-B6E7-CD55CE12B1B8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F39EBB-F42F-45C3-8B5B-4F18874E25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LINKED LIST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85EA709-AA5D-4402-B268-33706E2BF7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UNIT </a:t>
            </a:r>
            <a:r>
              <a:rPr lang="en-IN" dirty="0" smtClean="0"/>
              <a:t>II</a:t>
            </a:r>
            <a:endParaRPr lang="en-IN" dirty="0"/>
          </a:p>
        </p:txBody>
      </p:sp>
      <p:pic>
        <p:nvPicPr>
          <p:cNvPr id="1028" name="Picture 4" descr="Plastic Toy Train on Wooden Rack">
            <a:extLst>
              <a:ext uri="{FF2B5EF4-FFF2-40B4-BE49-F238E27FC236}">
                <a16:creationId xmlns="" xmlns:a16="http://schemas.microsoft.com/office/drawing/2014/main" id="{D42993B3-CB6D-4EBD-B3CA-538EBEED7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9596" b="34293"/>
          <a:stretch/>
        </p:blipFill>
        <p:spPr bwMode="auto">
          <a:xfrm>
            <a:off x="1440873" y="3771846"/>
            <a:ext cx="9144000" cy="1790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95228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1C5E810-B595-46B1-A62C-A1535999D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singly linked list is a list of items ordered sequentially with exactly one pointer on every node. </a:t>
            </a:r>
          </a:p>
          <a:p>
            <a:r>
              <a:rPr lang="en-US" dirty="0"/>
              <a:t>Only forward traverse is possible in this type of linked list. </a:t>
            </a:r>
          </a:p>
          <a:p>
            <a:r>
              <a:rPr lang="en-US" dirty="0"/>
              <a:t>The last node link pointer is always set to null. </a:t>
            </a:r>
          </a:p>
          <a:p>
            <a:r>
              <a:rPr lang="en-US" dirty="0" err="1"/>
              <a:t>Eg.</a:t>
            </a:r>
            <a:r>
              <a:rPr lang="en-US" dirty="0"/>
              <a:t> Representation of Alphabets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025C8EA-DFF2-41E0-81C3-CBB1E92D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855320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94BBF07A-8D9D-44AD-8138-04DDFB2D2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struct node 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/* to store the alphabets as the data part */</a:t>
            </a:r>
          </a:p>
          <a:p>
            <a:pPr marL="0" indent="0">
              <a:buNone/>
            </a:pPr>
            <a:r>
              <a:rPr lang="en-US" dirty="0"/>
              <a:t>		char alpha;		</a:t>
            </a:r>
          </a:p>
          <a:p>
            <a:pPr marL="0" indent="0">
              <a:buNone/>
            </a:pPr>
            <a:r>
              <a:rPr lang="en-US" dirty="0"/>
              <a:t>		/* points to the next element in the list */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struct node *next;	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};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AE74991-340E-4274-BC83-E1C0B35E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</a:t>
            </a:r>
          </a:p>
        </p:txBody>
      </p:sp>
    </p:spTree>
    <p:extLst>
      <p:ext uri="{BB962C8B-B14F-4D97-AF65-F5344CB8AC3E}">
        <p14:creationId xmlns="" xmlns:p14="http://schemas.microsoft.com/office/powerpoint/2010/main" val="1219708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DF651597-DF05-4493-B6C8-ECC01071A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 node *head = NULL;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US" b="1" dirty="0"/>
              <a:t>Memory allocation for a new node:</a:t>
            </a:r>
            <a:endParaRPr lang="en-IN" dirty="0"/>
          </a:p>
          <a:p>
            <a:r>
              <a:rPr lang="en-US" dirty="0"/>
              <a:t>struct node *</a:t>
            </a:r>
            <a:r>
              <a:rPr lang="en-US" dirty="0" err="1"/>
              <a:t>newnode</a:t>
            </a:r>
            <a:r>
              <a:rPr lang="en-US" dirty="0"/>
              <a:t> = </a:t>
            </a:r>
          </a:p>
          <a:p>
            <a:pPr marL="0" indent="0" algn="r">
              <a:buNone/>
            </a:pPr>
            <a:r>
              <a:rPr lang="en-US" dirty="0"/>
              <a:t>(struct node *) malloc (</a:t>
            </a:r>
            <a:r>
              <a:rPr lang="en-US" dirty="0" err="1"/>
              <a:t>sizeof</a:t>
            </a:r>
            <a:r>
              <a:rPr lang="en-US" dirty="0"/>
              <a:t>(struct node));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5E1D786E-2084-4E1B-8877-E8EE3E00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the head node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879367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30B2DDF-6902-4B80-AA14-A07F007F8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If (head == NULL) {</a:t>
            </a:r>
          </a:p>
          <a:p>
            <a:pPr marL="0" indent="0">
              <a:buNone/>
            </a:pPr>
            <a:r>
              <a:rPr lang="en-IN" dirty="0"/>
              <a:t>	 /* address of the newly created node is referenced by the head node */</a:t>
            </a:r>
          </a:p>
          <a:p>
            <a:pPr marL="0" indent="0">
              <a:buNone/>
            </a:pPr>
            <a:r>
              <a:rPr lang="en-IN" dirty="0"/>
              <a:t>	head = </a:t>
            </a:r>
            <a:r>
              <a:rPr lang="en-IN" dirty="0" err="1"/>
              <a:t>newnode</a:t>
            </a:r>
            <a:r>
              <a:rPr lang="en-IN" dirty="0"/>
              <a:t>; </a:t>
            </a:r>
          </a:p>
          <a:p>
            <a:pPr marL="0" indent="0">
              <a:buNone/>
            </a:pPr>
            <a:r>
              <a:rPr lang="en-IN" dirty="0"/>
              <a:t>	/* alphabet ‘A’ is added to the list */</a:t>
            </a:r>
          </a:p>
          <a:p>
            <a:pPr marL="0" indent="0">
              <a:buNone/>
            </a:pPr>
            <a:r>
              <a:rPr lang="en-IN" dirty="0"/>
              <a:t>	/* link part of the node is set to null */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/>
              <a:t>newnode</a:t>
            </a:r>
            <a:r>
              <a:rPr lang="en-IN" dirty="0"/>
              <a:t>-&gt;alpha = data; 	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/>
              <a:t>newnode</a:t>
            </a:r>
            <a:r>
              <a:rPr lang="en-IN" dirty="0"/>
              <a:t>-&gt;next = NULL; 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0B73EE9F-A43D-46E5-8ABE-0C6E0526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Inserting the First Node (Case 1)</a:t>
            </a:r>
          </a:p>
        </p:txBody>
      </p:sp>
    </p:spTree>
    <p:extLst>
      <p:ext uri="{BB962C8B-B14F-4D97-AF65-F5344CB8AC3E}">
        <p14:creationId xmlns="" xmlns:p14="http://schemas.microsoft.com/office/powerpoint/2010/main" val="969313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C06D431D-69E8-4D6D-8C30-9097274D2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Insertion…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B7A5E64-633E-40E8-B952-1A6ABF69F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6" y="1265408"/>
            <a:ext cx="8215746" cy="51526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69066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E33988D2-3E1B-4181-85CA-990C72B2F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604211"/>
            <a:ext cx="5671676" cy="45727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struct node *start = head;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If (head != NULL) {	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while (start-&gt;next != NULL)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start = start-&gt;next;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start-&gt;next = </a:t>
            </a:r>
            <a:r>
              <a:rPr lang="en-US" dirty="0" err="1"/>
              <a:t>newnode</a:t>
            </a:r>
            <a:r>
              <a:rPr lang="en-US" dirty="0"/>
              <a:t>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newnode</a:t>
            </a:r>
            <a:r>
              <a:rPr lang="en-US" dirty="0"/>
              <a:t>-&gt;data = data;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newnode</a:t>
            </a:r>
            <a:r>
              <a:rPr lang="en-US" dirty="0"/>
              <a:t>-&gt;next = NULL;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}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2B061F5-2570-4317-86A6-E8D6E9DB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Insertion (Case 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A6DA565-E7E1-4A89-8624-78C6E8394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073" y="2291750"/>
            <a:ext cx="6059603" cy="31392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01794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1C1A1A8-A425-40A1-BB93-2CFF3F5C8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while (start-&gt;next != NULL) 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printf</a:t>
            </a:r>
            <a:r>
              <a:rPr lang="en-US" dirty="0"/>
              <a:t>(“\</a:t>
            </a:r>
            <a:r>
              <a:rPr lang="en-US" dirty="0" err="1"/>
              <a:t>nData</a:t>
            </a:r>
            <a:r>
              <a:rPr lang="en-US" dirty="0"/>
              <a:t> = %c”, start-&gt;alpha);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start = start-&gt;next;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}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226EEBA-7548-40C3-9028-343767450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Traverse the List</a:t>
            </a:r>
          </a:p>
        </p:txBody>
      </p:sp>
    </p:spTree>
    <p:extLst>
      <p:ext uri="{BB962C8B-B14F-4D97-AF65-F5344CB8AC3E}">
        <p14:creationId xmlns="" xmlns:p14="http://schemas.microsoft.com/office/powerpoint/2010/main" val="693498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AAEEA54C-666A-46D5-828B-9818A6A5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357745"/>
            <a:ext cx="10983131" cy="53617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struct node *start = head;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struct node *</a:t>
            </a:r>
            <a:r>
              <a:rPr lang="en-US" dirty="0" err="1"/>
              <a:t>prev</a:t>
            </a:r>
            <a:r>
              <a:rPr lang="en-US" dirty="0"/>
              <a:t> = NULL;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while (start != NULL){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if (d==start-&gt;alpha){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if (start == head)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    head = start-&gt;next;                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else 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err="1"/>
              <a:t>prev</a:t>
            </a:r>
            <a:r>
              <a:rPr lang="en-US" dirty="0"/>
              <a:t>-&gt;next = start-&gt;next;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return start-&gt;alpha;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}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else 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/>
              <a:t>prev</a:t>
            </a:r>
            <a:r>
              <a:rPr lang="en-US" dirty="0"/>
              <a:t> = start;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start = start-&gt;next;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}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}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6717D30-50C8-4D6D-8AB3-0B3B826F3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Remove an Element</a:t>
            </a:r>
          </a:p>
        </p:txBody>
      </p:sp>
    </p:spTree>
    <p:extLst>
      <p:ext uri="{BB962C8B-B14F-4D97-AF65-F5344CB8AC3E}">
        <p14:creationId xmlns="" xmlns:p14="http://schemas.microsoft.com/office/powerpoint/2010/main" val="455710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A01DB30-5DD0-408F-9491-DF33D4B6C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Deletion – Node with Data Part – “B”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CD75C1A-73F1-4186-9B8B-E8133ABDE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71" y="1460811"/>
            <a:ext cx="10626099" cy="747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DD408FE-570A-4EDC-8B47-07CBD8F09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71" y="2681236"/>
            <a:ext cx="10626099" cy="1865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87E6EFF-50A0-4B33-B6E8-7A08817F3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32" y="5044808"/>
            <a:ext cx="10343829" cy="8788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4566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5CBAEB2F-56F1-4288-9F1F-84E2D0D19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the Head 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2922016-365A-4836-BAEB-3635D9DEE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71" y="1460811"/>
            <a:ext cx="10626099" cy="747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FBBF4F3-DBFD-4248-A42D-4561C2721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71" y="2735898"/>
            <a:ext cx="10626099" cy="1948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0653608-AA47-4D56-8044-E94C6DA8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70" y="5397189"/>
            <a:ext cx="10516200" cy="9057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6272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69EE6A24-9499-4300-B06B-D8050E6B1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IN" sz="2000" dirty="0"/>
              <a:t>Introduction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IN" sz="2000" dirty="0"/>
              <a:t>Single linked list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IN" sz="2000" dirty="0"/>
              <a:t>Representation of a linked list in memory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IN" sz="2000" dirty="0"/>
              <a:t>Operations on a singly linked list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IN" sz="2000" dirty="0"/>
              <a:t>Merging two singly linked lists into one list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IN" sz="2000" dirty="0"/>
              <a:t>Reversing a singly linked list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IN" sz="2000" dirty="0"/>
              <a:t>Applications of singly linked list to represent polynomial expressions and sparse matrix manipulation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IN" sz="2000" dirty="0"/>
              <a:t>Advantages and disadvantages of singly linked list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IN" sz="2000" dirty="0"/>
              <a:t>Circular linked list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IN" sz="2000" dirty="0"/>
              <a:t>Doubly linked list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IN" sz="2000" dirty="0"/>
              <a:t>Circular Doubly Linked List.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A82B210D-FD43-4D4F-925B-ABBA1A67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SYLLABUS</a:t>
            </a:r>
          </a:p>
        </p:txBody>
      </p:sp>
    </p:spTree>
    <p:extLst>
      <p:ext uri="{BB962C8B-B14F-4D97-AF65-F5344CB8AC3E}">
        <p14:creationId xmlns="" xmlns:p14="http://schemas.microsoft.com/office/powerpoint/2010/main" val="939362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E893E00-872C-4925-9D70-DF23BF20C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0"/>
            <a:ext cx="10983131" cy="48051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struct node *start = head;</a:t>
            </a:r>
          </a:p>
          <a:p>
            <a:pPr marL="0" indent="0">
              <a:buNone/>
            </a:pPr>
            <a:r>
              <a:rPr lang="en-IN" dirty="0"/>
              <a:t>if (start == NULL)</a:t>
            </a:r>
          </a:p>
          <a:p>
            <a:pPr marL="0" indent="0">
              <a:buNone/>
            </a:pPr>
            <a:r>
              <a:rPr lang="en-IN" dirty="0"/>
              <a:t>        return 0;</a:t>
            </a:r>
          </a:p>
          <a:p>
            <a:pPr marL="0" indent="0">
              <a:buNone/>
            </a:pPr>
            <a:r>
              <a:rPr lang="en-IN" dirty="0"/>
              <a:t>while (start != NULL) {</a:t>
            </a:r>
          </a:p>
          <a:p>
            <a:pPr marL="0" indent="0">
              <a:buNone/>
            </a:pPr>
            <a:r>
              <a:rPr lang="en-IN" dirty="0"/>
              <a:t>        if (start-&gt;alpha == d)</a:t>
            </a:r>
          </a:p>
          <a:p>
            <a:pPr marL="0" indent="0">
              <a:buNone/>
            </a:pPr>
            <a:r>
              <a:rPr lang="en-IN" dirty="0"/>
              <a:t>	return d;</a:t>
            </a:r>
          </a:p>
          <a:p>
            <a:pPr marL="0" indent="0">
              <a:buNone/>
            </a:pPr>
            <a:r>
              <a:rPr lang="en-IN" dirty="0"/>
              <a:t>        else</a:t>
            </a:r>
          </a:p>
          <a:p>
            <a:pPr marL="0" indent="0">
              <a:buNone/>
            </a:pPr>
            <a:r>
              <a:rPr lang="en-IN" dirty="0"/>
              <a:t>	 start = start-&gt;next;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425E2DB-3882-4F9B-BA92-69BFC30A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Search </a:t>
            </a:r>
          </a:p>
        </p:txBody>
      </p:sp>
    </p:spTree>
    <p:extLst>
      <p:ext uri="{BB962C8B-B14F-4D97-AF65-F5344CB8AC3E}">
        <p14:creationId xmlns="" xmlns:p14="http://schemas.microsoft.com/office/powerpoint/2010/main" val="3990289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4251DBD-DA5D-45D1-9CF8-702AFFD18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313989"/>
          </a:xfrm>
        </p:spPr>
        <p:txBody>
          <a:bodyPr numCol="2">
            <a:normAutofit/>
          </a:bodyPr>
          <a:lstStyle/>
          <a:p>
            <a:r>
              <a:rPr lang="en-US" sz="3500" dirty="0" err="1"/>
              <a:t>insert_at_beg</a:t>
            </a:r>
            <a:r>
              <a:rPr lang="en-US" sz="3500" dirty="0"/>
              <a:t> </a:t>
            </a:r>
          </a:p>
          <a:p>
            <a:r>
              <a:rPr lang="en-US" sz="3500" dirty="0" err="1"/>
              <a:t>insert_before</a:t>
            </a:r>
            <a:endParaRPr lang="en-US" sz="3500" dirty="0"/>
          </a:p>
          <a:p>
            <a:r>
              <a:rPr lang="en-US" sz="3500" dirty="0" err="1"/>
              <a:t>insert_after</a:t>
            </a:r>
            <a:endParaRPr lang="en-US" sz="3500" dirty="0"/>
          </a:p>
          <a:p>
            <a:r>
              <a:rPr lang="en-US" sz="3500" dirty="0" err="1"/>
              <a:t>delete_front</a:t>
            </a:r>
            <a:endParaRPr lang="en-US" sz="3500" dirty="0"/>
          </a:p>
          <a:p>
            <a:r>
              <a:rPr lang="en-US" sz="3500" dirty="0" err="1"/>
              <a:t>delete_before</a:t>
            </a:r>
            <a:endParaRPr lang="en-US" sz="3500" dirty="0"/>
          </a:p>
          <a:p>
            <a:r>
              <a:rPr lang="en-US" sz="3500" dirty="0" err="1"/>
              <a:t>delete_after</a:t>
            </a:r>
            <a:endParaRPr lang="en-US" sz="3500" dirty="0"/>
          </a:p>
          <a:p>
            <a:r>
              <a:rPr lang="en-US" sz="3500" dirty="0" err="1"/>
              <a:t>delete_end</a:t>
            </a:r>
            <a:endParaRPr lang="en-US" sz="3500" dirty="0"/>
          </a:p>
          <a:p>
            <a:r>
              <a:rPr lang="en-US" sz="3500" dirty="0" err="1"/>
              <a:t>is_empty</a:t>
            </a:r>
            <a:endParaRPr lang="en-US" sz="3500" dirty="0"/>
          </a:p>
          <a:p>
            <a:r>
              <a:rPr lang="en-US" sz="3500" dirty="0"/>
              <a:t>First</a:t>
            </a:r>
          </a:p>
          <a:p>
            <a:r>
              <a:rPr lang="en-US" sz="3500" dirty="0"/>
              <a:t>Last</a:t>
            </a:r>
          </a:p>
          <a:p>
            <a:r>
              <a:rPr lang="en-US" sz="3500" dirty="0"/>
              <a:t>size</a:t>
            </a:r>
            <a:endParaRPr lang="en-IN" sz="35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3F41F268-F234-4888-873E-E4001800B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Assignment</a:t>
            </a:r>
          </a:p>
        </p:txBody>
      </p:sp>
    </p:spTree>
    <p:extLst>
      <p:ext uri="{BB962C8B-B14F-4D97-AF65-F5344CB8AC3E}">
        <p14:creationId xmlns="" xmlns:p14="http://schemas.microsoft.com/office/powerpoint/2010/main" val="2929808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D9014265-D6FD-420A-AB9C-1A1BD5B7B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Circular Linked List is an extension to the Singly Linked List, in which the last node’s link part points to the first node. </a:t>
            </a:r>
          </a:p>
          <a:p>
            <a:r>
              <a:rPr lang="en-US" dirty="0"/>
              <a:t>In some applications the data may be viewed in a cyclic order in which there is no fixed first element or the last one. </a:t>
            </a:r>
          </a:p>
          <a:p>
            <a:r>
              <a:rPr lang="en-US" dirty="0"/>
              <a:t>For e.g., </a:t>
            </a:r>
          </a:p>
          <a:p>
            <a:pPr lvl="1"/>
            <a:r>
              <a:rPr lang="en-US" dirty="0"/>
              <a:t>round robin process scheduling in an operating system, </a:t>
            </a:r>
          </a:p>
          <a:p>
            <a:pPr lvl="1"/>
            <a:r>
              <a:rPr lang="en-US" dirty="0"/>
              <a:t>implementation of Fibonacci heap, </a:t>
            </a:r>
          </a:p>
          <a:p>
            <a:pPr lvl="1"/>
            <a:r>
              <a:rPr lang="en-US" dirty="0"/>
              <a:t>in multi-player game (where one player gets the turn after all the players completed their chance), </a:t>
            </a:r>
          </a:p>
          <a:p>
            <a:pPr lvl="1"/>
            <a:r>
              <a:rPr lang="en-US" dirty="0"/>
              <a:t>escalator.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EFBA70D-405F-40BF-B97A-DF944F4B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Circular Linked List</a:t>
            </a:r>
          </a:p>
        </p:txBody>
      </p:sp>
    </p:spTree>
    <p:extLst>
      <p:ext uri="{BB962C8B-B14F-4D97-AF65-F5344CB8AC3E}">
        <p14:creationId xmlns="" xmlns:p14="http://schemas.microsoft.com/office/powerpoint/2010/main" val="731864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86299229-0436-4830-B89C-6BF2C260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1553859-6260-41DD-90FA-AB59B1424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108200"/>
            <a:ext cx="10293277" cy="2794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78778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8E77D02-3AF6-4B4C-A737-C92AB21E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4F856E1-1E2F-4548-A5F4-E474C0B90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1" y="1681347"/>
            <a:ext cx="6868828" cy="44784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47DD8E3-EF62-4021-A96A-70A88C6AA3A7}"/>
              </a:ext>
            </a:extLst>
          </p:cNvPr>
          <p:cNvSpPr/>
          <p:nvPr/>
        </p:nvSpPr>
        <p:spPr>
          <a:xfrm>
            <a:off x="3238500" y="5454134"/>
            <a:ext cx="5422900" cy="55399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000" dirty="0" err="1">
                <a:latin typeface="Arial" panose="020B0604020202020204" pitchFamily="34" charset="0"/>
                <a:ea typeface="Calibri" panose="020F0502020204030204" pitchFamily="34" charset="0"/>
              </a:rPr>
              <a:t>newnode</a:t>
            </a:r>
            <a:r>
              <a:rPr lang="en-US" sz="3000" dirty="0">
                <a:latin typeface="Arial" panose="020B0604020202020204" pitchFamily="34" charset="0"/>
                <a:ea typeface="Calibri" panose="020F0502020204030204" pitchFamily="34" charset="0"/>
              </a:rPr>
              <a:t>-&gt;next = head; </a:t>
            </a:r>
            <a:endParaRPr lang="en-IN" sz="3000" dirty="0"/>
          </a:p>
        </p:txBody>
      </p:sp>
    </p:spTree>
    <p:extLst>
      <p:ext uri="{BB962C8B-B14F-4D97-AF65-F5344CB8AC3E}">
        <p14:creationId xmlns="" xmlns:p14="http://schemas.microsoft.com/office/powerpoint/2010/main" val="1461682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1CEFF45-3D2F-4154-99E4-E0AC94217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Doubly linked list is a special case of singly linked list, an additional link part included for effective traverse.  </a:t>
            </a:r>
          </a:p>
          <a:p>
            <a:r>
              <a:rPr lang="en-US" dirty="0"/>
              <a:t>The list is capable of navigating in both forward and reverse directions.  </a:t>
            </a:r>
          </a:p>
          <a:p>
            <a:r>
              <a:rPr lang="en-US" dirty="0"/>
              <a:t>Reduce in time complexity for the insertion and deletion operations.</a:t>
            </a:r>
          </a:p>
          <a:p>
            <a:r>
              <a:rPr lang="en-US" dirty="0"/>
              <a:t>Applications of doubly linked list: </a:t>
            </a:r>
          </a:p>
          <a:p>
            <a:pPr marL="923925" lvl="1" indent="-514350">
              <a:buFont typeface="+mj-lt"/>
              <a:buAutoNum type="alphaLcParenR"/>
            </a:pPr>
            <a:r>
              <a:rPr lang="en-US" dirty="0"/>
              <a:t>implementation of non-linear data structures like trees, graphs, </a:t>
            </a:r>
          </a:p>
          <a:p>
            <a:pPr marL="923925" lvl="1" indent="-514350">
              <a:buFont typeface="+mj-lt"/>
              <a:buAutoNum type="alphaLcParenR"/>
            </a:pPr>
            <a:r>
              <a:rPr lang="en-US" dirty="0"/>
              <a:t>arrangement of deck of playing cards, </a:t>
            </a:r>
          </a:p>
          <a:p>
            <a:pPr marL="923925" lvl="1" indent="-514350">
              <a:buFont typeface="+mj-lt"/>
              <a:buAutoNum type="alphaLcParenR"/>
            </a:pPr>
            <a:r>
              <a:rPr lang="en-US" dirty="0"/>
              <a:t>maintain the </a:t>
            </a:r>
            <a:r>
              <a:rPr lang="en-US" dirty="0" err="1"/>
              <a:t>urls</a:t>
            </a:r>
            <a:r>
              <a:rPr lang="en-US" dirty="0"/>
              <a:t> in browser (back and forward actions), </a:t>
            </a:r>
          </a:p>
          <a:p>
            <a:pPr marL="923925" lvl="1" indent="-514350">
              <a:buFont typeface="+mj-lt"/>
              <a:buAutoNum type="alphaLcParenR"/>
            </a:pPr>
            <a:r>
              <a:rPr lang="en-US" dirty="0"/>
              <a:t>thread scheduler in operating systems …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D9496372-FB20-43C9-BD69-22F104046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Doubly Linked List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503635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8D2A51A9-B048-4A26-AC6D-D0CDC59DA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5948767" cy="45727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struct </a:t>
            </a:r>
            <a:r>
              <a:rPr lang="en-US" dirty="0" err="1"/>
              <a:t>dllnode</a:t>
            </a:r>
            <a:r>
              <a:rPr lang="en-US" dirty="0"/>
              <a:t> 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&lt;data type&gt; </a:t>
            </a:r>
            <a:r>
              <a:rPr lang="en-US" dirty="0" err="1"/>
              <a:t>member_variable</a:t>
            </a:r>
            <a:r>
              <a:rPr lang="en-US" dirty="0"/>
              <a:t>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struct </a:t>
            </a:r>
            <a:r>
              <a:rPr lang="en-US" dirty="0" err="1"/>
              <a:t>dllnode</a:t>
            </a:r>
            <a:r>
              <a:rPr lang="en-US" dirty="0"/>
              <a:t> *</a:t>
            </a:r>
            <a:r>
              <a:rPr lang="en-US" dirty="0" err="1"/>
              <a:t>flink</a:t>
            </a:r>
            <a:r>
              <a:rPr lang="en-US" dirty="0"/>
              <a:t>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struct </a:t>
            </a:r>
            <a:r>
              <a:rPr lang="en-US" dirty="0" err="1"/>
              <a:t>dllnode</a:t>
            </a:r>
            <a:r>
              <a:rPr lang="en-US" dirty="0"/>
              <a:t> *blink;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};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AD605D4-F55E-4D79-BE34-C5912C21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737D675-CBC8-4202-890D-01E855EF8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818" y="4149027"/>
            <a:ext cx="5592758" cy="21270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3390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B0E7764-3FC0-431A-8D00-9422A4C97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grpSp>
        <p:nvGrpSpPr>
          <p:cNvPr id="5" name="Canvas 147">
            <a:extLst>
              <a:ext uri="{FF2B5EF4-FFF2-40B4-BE49-F238E27FC236}">
                <a16:creationId xmlns="" xmlns:a16="http://schemas.microsoft.com/office/drawing/2014/main" id="{98134290-0C3C-462A-AE18-74B42625AB56}"/>
              </a:ext>
            </a:extLst>
          </p:cNvPr>
          <p:cNvGrpSpPr>
            <a:grpSpLocks/>
          </p:cNvGrpSpPr>
          <p:nvPr/>
        </p:nvGrpSpPr>
        <p:grpSpPr bwMode="auto">
          <a:xfrm>
            <a:off x="1754360" y="1565563"/>
            <a:ext cx="9537093" cy="3948546"/>
            <a:chOff x="0" y="0"/>
            <a:chExt cx="54864" cy="20669"/>
          </a:xfrm>
        </p:grpSpPr>
        <p:sp>
          <p:nvSpPr>
            <p:cNvPr id="6" name="AutoShape 28">
              <a:extLst>
                <a:ext uri="{FF2B5EF4-FFF2-40B4-BE49-F238E27FC236}">
                  <a16:creationId xmlns="" xmlns:a16="http://schemas.microsoft.com/office/drawing/2014/main" id="{D0543EF9-181E-44EA-903F-055314D9A81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54864" cy="2066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" name="Rectangle 403">
              <a:extLst>
                <a:ext uri="{FF2B5EF4-FFF2-40B4-BE49-F238E27FC236}">
                  <a16:creationId xmlns="" xmlns:a16="http://schemas.microsoft.com/office/drawing/2014/main" id="{E7C5B1A9-BEE1-4775-AD93-9D1B51E25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800"/>
              <a:ext cx="7715" cy="304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head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Elbow Connector 151">
              <a:extLst>
                <a:ext uri="{FF2B5EF4-FFF2-40B4-BE49-F238E27FC236}">
                  <a16:creationId xmlns="" xmlns:a16="http://schemas.microsoft.com/office/drawing/2014/main" id="{B6C4EC26-D104-4FB8-8FDA-E634A05CC82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010" y="5494"/>
              <a:ext cx="4287" cy="2994"/>
            </a:xfrm>
            <a:prstGeom prst="bentConnector3">
              <a:avLst>
                <a:gd name="adj1" fmla="val 50000"/>
              </a:avLst>
            </a:prstGeom>
            <a:noFill/>
            <a:ln w="25400">
              <a:solidFill>
                <a:srgbClr val="000000"/>
              </a:solidFill>
              <a:miter lim="800000"/>
              <a:headEnd/>
              <a:tailEnd type="arrow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9" name="Group 355">
              <a:extLst>
                <a:ext uri="{FF2B5EF4-FFF2-40B4-BE49-F238E27FC236}">
                  <a16:creationId xmlns="" xmlns:a16="http://schemas.microsoft.com/office/drawing/2014/main" id="{A8029D5C-BEAF-4F4C-BC04-9F413931D1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4" y="9134"/>
              <a:ext cx="15731" cy="5207"/>
              <a:chOff x="7812" y="9134"/>
              <a:chExt cx="15731" cy="5207"/>
            </a:xfrm>
          </p:grpSpPr>
          <p:sp>
            <p:nvSpPr>
              <p:cNvPr id="29" name="Rectangle 388">
                <a:extLst>
                  <a:ext uri="{FF2B5EF4-FFF2-40B4-BE49-F238E27FC236}">
                    <a16:creationId xmlns="" xmlns:a16="http://schemas.microsoft.com/office/drawing/2014/main" id="{A68E179F-B2F8-475C-B0EC-58D8B5F07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8" y="9134"/>
                <a:ext cx="5462" cy="5207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 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" name="Rectangle 389">
                <a:extLst>
                  <a:ext uri="{FF2B5EF4-FFF2-40B4-BE49-F238E27FC236}">
                    <a16:creationId xmlns="" xmlns:a16="http://schemas.microsoft.com/office/drawing/2014/main" id="{78282942-8D67-40F0-B321-33898872C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88" y="9134"/>
                <a:ext cx="5156" cy="5204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" name="Rectangle 392">
                <a:extLst>
                  <a:ext uri="{FF2B5EF4-FFF2-40B4-BE49-F238E27FC236}">
                    <a16:creationId xmlns="" xmlns:a16="http://schemas.microsoft.com/office/drawing/2014/main" id="{A29EB4D1-F681-4F40-8673-91F0B2E8A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2" y="9137"/>
                <a:ext cx="5156" cy="5204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" name="Straight Connector 153">
                <a:extLst>
                  <a:ext uri="{FF2B5EF4-FFF2-40B4-BE49-F238E27FC236}">
                    <a16:creationId xmlns="" xmlns:a16="http://schemas.microsoft.com/office/drawing/2014/main" id="{46157FAF-E893-48F7-8CE6-2BCF17EF8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12" y="9137"/>
                <a:ext cx="5156" cy="520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10" name="Rectangle 423">
              <a:extLst>
                <a:ext uri="{FF2B5EF4-FFF2-40B4-BE49-F238E27FC236}">
                  <a16:creationId xmlns="" xmlns:a16="http://schemas.microsoft.com/office/drawing/2014/main" id="{CD85ED73-4DB7-4E38-A758-A5BA55E34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65" y="9232"/>
              <a:ext cx="4154" cy="5256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405">
              <a:extLst>
                <a:ext uri="{FF2B5EF4-FFF2-40B4-BE49-F238E27FC236}">
                  <a16:creationId xmlns="" xmlns:a16="http://schemas.microsoft.com/office/drawing/2014/main" id="{8DE128B2-5829-42D9-B568-CDFA6D78A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5" y="9226"/>
              <a:ext cx="4659" cy="5207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r>
                <a:rPr kumimoji="0" lang="en-US" alt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406">
              <a:extLst>
                <a:ext uri="{FF2B5EF4-FFF2-40B4-BE49-F238E27FC236}">
                  <a16:creationId xmlns="" xmlns:a16="http://schemas.microsoft.com/office/drawing/2014/main" id="{D82E81BF-E763-4942-8155-FC43316BE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5" y="9226"/>
              <a:ext cx="4102" cy="5204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" name="Group 407">
              <a:extLst>
                <a:ext uri="{FF2B5EF4-FFF2-40B4-BE49-F238E27FC236}">
                  <a16:creationId xmlns="" xmlns:a16="http://schemas.microsoft.com/office/drawing/2014/main" id="{6EF75CF0-C72D-499F-905D-69CF6DCE91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50" y="10395"/>
              <a:ext cx="6039" cy="1225"/>
              <a:chOff x="19670" y="1169"/>
              <a:chExt cx="6042" cy="1230"/>
            </a:xfrm>
          </p:grpSpPr>
          <p:sp>
            <p:nvSpPr>
              <p:cNvPr id="27" name="Oval 418">
                <a:extLst>
                  <a:ext uri="{FF2B5EF4-FFF2-40B4-BE49-F238E27FC236}">
                    <a16:creationId xmlns="" xmlns:a16="http://schemas.microsoft.com/office/drawing/2014/main" id="{3E9CAF50-E4C8-4291-A910-C80050D96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70" y="1169"/>
                <a:ext cx="944" cy="1231"/>
              </a:xfrm>
              <a:prstGeom prst="ellipse">
                <a:avLst/>
              </a:prstGeom>
              <a:solidFill>
                <a:srgbClr val="00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Straight Arrow Connector 419">
                <a:extLst>
                  <a:ext uri="{FF2B5EF4-FFF2-40B4-BE49-F238E27FC236}">
                    <a16:creationId xmlns="" xmlns:a16="http://schemas.microsoft.com/office/drawing/2014/main" id="{D850D7D0-8D0A-4AAB-8559-69683C6B17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20" y="1913"/>
                <a:ext cx="5192" cy="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408">
              <a:extLst>
                <a:ext uri="{FF2B5EF4-FFF2-40B4-BE49-F238E27FC236}">
                  <a16:creationId xmlns="" xmlns:a16="http://schemas.microsoft.com/office/drawing/2014/main" id="{AEAA27D7-8C29-4406-965F-E64293343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42" y="11989"/>
              <a:ext cx="5400" cy="1225"/>
              <a:chOff x="21052" y="2764"/>
              <a:chExt cx="7319" cy="1225"/>
            </a:xfrm>
          </p:grpSpPr>
          <p:sp>
            <p:nvSpPr>
              <p:cNvPr id="25" name="Straight Arrow Connector 416">
                <a:extLst>
                  <a:ext uri="{FF2B5EF4-FFF2-40B4-BE49-F238E27FC236}">
                    <a16:creationId xmlns="" xmlns:a16="http://schemas.microsoft.com/office/drawing/2014/main" id="{0894F5EA-61B1-4B2A-B630-11705735E3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052" y="3296"/>
                <a:ext cx="6480" cy="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Oval 417">
                <a:extLst>
                  <a:ext uri="{FF2B5EF4-FFF2-40B4-BE49-F238E27FC236}">
                    <a16:creationId xmlns="" xmlns:a16="http://schemas.microsoft.com/office/drawing/2014/main" id="{3C62D9D9-8F20-4C0A-B740-66DDB3B2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32" y="2764"/>
                <a:ext cx="939" cy="1226"/>
              </a:xfrm>
              <a:prstGeom prst="ellipse">
                <a:avLst/>
              </a:prstGeom>
              <a:solidFill>
                <a:srgbClr val="00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15" name="Rectangle 409">
              <a:extLst>
                <a:ext uri="{FF2B5EF4-FFF2-40B4-BE49-F238E27FC236}">
                  <a16:creationId xmlns="" xmlns:a16="http://schemas.microsoft.com/office/drawing/2014/main" id="{FF659784-107F-4FB7-8BD9-EA7FE0601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4" y="9226"/>
              <a:ext cx="4932" cy="5204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6" name="Group 410">
              <a:extLst>
                <a:ext uri="{FF2B5EF4-FFF2-40B4-BE49-F238E27FC236}">
                  <a16:creationId xmlns="" xmlns:a16="http://schemas.microsoft.com/office/drawing/2014/main" id="{420B1DC1-D2B6-498E-9D1D-47E073AD8F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10" y="10395"/>
              <a:ext cx="7434" cy="1225"/>
              <a:chOff x="0" y="1169"/>
              <a:chExt cx="7433" cy="1225"/>
            </a:xfrm>
          </p:grpSpPr>
          <p:sp>
            <p:nvSpPr>
              <p:cNvPr id="23" name="Oval 414">
                <a:extLst>
                  <a:ext uri="{FF2B5EF4-FFF2-40B4-BE49-F238E27FC236}">
                    <a16:creationId xmlns="" xmlns:a16="http://schemas.microsoft.com/office/drawing/2014/main" id="{08584FDC-5BA7-4355-8142-57B55A03D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69"/>
                <a:ext cx="939" cy="1226"/>
              </a:xfrm>
              <a:prstGeom prst="ellipse">
                <a:avLst/>
              </a:prstGeom>
              <a:solidFill>
                <a:srgbClr val="00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" name="Straight Arrow Connector 415">
                <a:extLst>
                  <a:ext uri="{FF2B5EF4-FFF2-40B4-BE49-F238E27FC236}">
                    <a16:creationId xmlns="" xmlns:a16="http://schemas.microsoft.com/office/drawing/2014/main" id="{D1F152DB-B6D1-4759-8018-BE3E621E43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6" y="1913"/>
                <a:ext cx="6477" cy="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411">
              <a:extLst>
                <a:ext uri="{FF2B5EF4-FFF2-40B4-BE49-F238E27FC236}">
                  <a16:creationId xmlns="" xmlns:a16="http://schemas.microsoft.com/office/drawing/2014/main" id="{33F1E639-3050-483C-AF1B-ECFC20A2FE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93" y="11989"/>
              <a:ext cx="7920" cy="1225"/>
              <a:chOff x="1382" y="2764"/>
              <a:chExt cx="7319" cy="1225"/>
            </a:xfrm>
          </p:grpSpPr>
          <p:sp>
            <p:nvSpPr>
              <p:cNvPr id="21" name="Straight Arrow Connector 412">
                <a:extLst>
                  <a:ext uri="{FF2B5EF4-FFF2-40B4-BE49-F238E27FC236}">
                    <a16:creationId xmlns="" xmlns:a16="http://schemas.microsoft.com/office/drawing/2014/main" id="{71763490-84EC-443F-87F7-3035E6818F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82" y="3296"/>
                <a:ext cx="6480" cy="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" name="Oval 413">
                <a:extLst>
                  <a:ext uri="{FF2B5EF4-FFF2-40B4-BE49-F238E27FC236}">
                    <a16:creationId xmlns="" xmlns:a16="http://schemas.microsoft.com/office/drawing/2014/main" id="{10E5B6D3-7E67-44F1-94AA-50BA8C486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" y="2764"/>
                <a:ext cx="940" cy="1226"/>
              </a:xfrm>
              <a:prstGeom prst="ellipse">
                <a:avLst/>
              </a:prstGeom>
              <a:solidFill>
                <a:srgbClr val="00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18" name="Rectangle 421">
              <a:extLst>
                <a:ext uri="{FF2B5EF4-FFF2-40B4-BE49-F238E27FC236}">
                  <a16:creationId xmlns="" xmlns:a16="http://schemas.microsoft.com/office/drawing/2014/main" id="{B24EF8C4-D864-44A7-9C38-07C31633A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62" y="9229"/>
              <a:ext cx="4524" cy="5207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 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422">
              <a:extLst>
                <a:ext uri="{FF2B5EF4-FFF2-40B4-BE49-F238E27FC236}">
                  <a16:creationId xmlns="" xmlns:a16="http://schemas.microsoft.com/office/drawing/2014/main" id="{E43CBCE6-8DB5-4065-993A-4EFF84C4C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9" y="9229"/>
              <a:ext cx="4344" cy="5204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Straight Connector 424">
              <a:extLst>
                <a:ext uri="{FF2B5EF4-FFF2-40B4-BE49-F238E27FC236}">
                  <a16:creationId xmlns="" xmlns:a16="http://schemas.microsoft.com/office/drawing/2014/main" id="{7243AAF4-098E-4B73-983B-390D0C3F62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10" y="9422"/>
              <a:ext cx="4344" cy="506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="" xmlns:p14="http://schemas.microsoft.com/office/powerpoint/2010/main" val="4080430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6DF0306C-EF04-475F-823B-C19791F4B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/* set the backward link of new node as the previous node */</a:t>
            </a:r>
          </a:p>
          <a:p>
            <a:r>
              <a:rPr lang="en-US" dirty="0" err="1">
                <a:solidFill>
                  <a:srgbClr val="FF0000"/>
                </a:solidFill>
              </a:rPr>
              <a:t>newnode</a:t>
            </a:r>
            <a:r>
              <a:rPr lang="en-US" dirty="0">
                <a:solidFill>
                  <a:srgbClr val="FF0000"/>
                </a:solidFill>
              </a:rPr>
              <a:t>-&gt;blink = </a:t>
            </a:r>
            <a:r>
              <a:rPr lang="en-US" dirty="0" err="1">
                <a:solidFill>
                  <a:srgbClr val="FF0000"/>
                </a:solidFill>
              </a:rPr>
              <a:t>prev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/* set the forward link of the new node as the previous nodes forward link */</a:t>
            </a:r>
            <a:endParaRPr lang="en-IN" dirty="0"/>
          </a:p>
          <a:p>
            <a:r>
              <a:rPr lang="en-US" dirty="0" err="1">
                <a:solidFill>
                  <a:srgbClr val="FF0000"/>
                </a:solidFill>
              </a:rPr>
              <a:t>newnode</a:t>
            </a:r>
            <a:r>
              <a:rPr lang="en-US" dirty="0">
                <a:solidFill>
                  <a:srgbClr val="FF0000"/>
                </a:solidFill>
              </a:rPr>
              <a:t>-&gt;</a:t>
            </a:r>
            <a:r>
              <a:rPr lang="en-US" dirty="0" err="1">
                <a:solidFill>
                  <a:srgbClr val="FF0000"/>
                </a:solidFill>
              </a:rPr>
              <a:t>flink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prev</a:t>
            </a:r>
            <a:r>
              <a:rPr lang="en-US" dirty="0">
                <a:solidFill>
                  <a:srgbClr val="FF0000"/>
                </a:solidFill>
              </a:rPr>
              <a:t>-&gt;</a:t>
            </a:r>
            <a:r>
              <a:rPr lang="en-US" dirty="0" err="1">
                <a:solidFill>
                  <a:srgbClr val="FF0000"/>
                </a:solidFill>
              </a:rPr>
              <a:t>flink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/* the reverse link of the forward node from  new node is set as the new node */</a:t>
            </a:r>
            <a:endParaRPr lang="en-IN" dirty="0"/>
          </a:p>
          <a:p>
            <a:r>
              <a:rPr lang="en-US" dirty="0" err="1">
                <a:solidFill>
                  <a:srgbClr val="FF0000"/>
                </a:solidFill>
              </a:rPr>
              <a:t>prev</a:t>
            </a:r>
            <a:r>
              <a:rPr lang="en-US" dirty="0">
                <a:solidFill>
                  <a:srgbClr val="FF0000"/>
                </a:solidFill>
              </a:rPr>
              <a:t>-&gt;</a:t>
            </a:r>
            <a:r>
              <a:rPr lang="en-US" dirty="0" err="1">
                <a:solidFill>
                  <a:srgbClr val="FF0000"/>
                </a:solidFill>
              </a:rPr>
              <a:t>flink</a:t>
            </a:r>
            <a:r>
              <a:rPr lang="en-US" dirty="0">
                <a:solidFill>
                  <a:srgbClr val="FF0000"/>
                </a:solidFill>
              </a:rPr>
              <a:t>-&gt;blink = </a:t>
            </a:r>
            <a:r>
              <a:rPr lang="en-US" dirty="0" err="1">
                <a:solidFill>
                  <a:srgbClr val="FF0000"/>
                </a:solidFill>
              </a:rPr>
              <a:t>newnode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/* forward link of the previous node is set to new node */</a:t>
            </a:r>
            <a:endParaRPr lang="en-IN" dirty="0"/>
          </a:p>
          <a:p>
            <a:r>
              <a:rPr lang="en-US" dirty="0" err="1">
                <a:solidFill>
                  <a:srgbClr val="FF0000"/>
                </a:solidFill>
              </a:rPr>
              <a:t>prev</a:t>
            </a:r>
            <a:r>
              <a:rPr lang="en-US" dirty="0">
                <a:solidFill>
                  <a:srgbClr val="FF0000"/>
                </a:solidFill>
              </a:rPr>
              <a:t>-&gt;</a:t>
            </a:r>
            <a:r>
              <a:rPr lang="en-US" dirty="0" err="1">
                <a:solidFill>
                  <a:srgbClr val="FF0000"/>
                </a:solidFill>
              </a:rPr>
              <a:t>flink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newnode</a:t>
            </a:r>
            <a:r>
              <a:rPr lang="en-US" dirty="0">
                <a:solidFill>
                  <a:srgbClr val="FF0000"/>
                </a:solidFill>
              </a:rPr>
              <a:t>;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98AD05E0-0D8C-4D34-A97B-4AF08182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Insertion Procedure</a:t>
            </a:r>
          </a:p>
        </p:txBody>
      </p:sp>
    </p:spTree>
    <p:extLst>
      <p:ext uri="{BB962C8B-B14F-4D97-AF65-F5344CB8AC3E}">
        <p14:creationId xmlns="" xmlns:p14="http://schemas.microsoft.com/office/powerpoint/2010/main" val="2460836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109DBAD-33DB-4E78-B3A4-D9B10236C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302327"/>
            <a:ext cx="10983131" cy="541712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	struct</a:t>
            </a:r>
            <a:r>
              <a:rPr lang="en-US" dirty="0"/>
              <a:t> node *</a:t>
            </a:r>
            <a:r>
              <a:rPr lang="en-US" dirty="0" err="1"/>
              <a:t>newnode</a:t>
            </a:r>
            <a:r>
              <a:rPr lang="en-US" dirty="0"/>
              <a:t> = (</a:t>
            </a:r>
            <a:r>
              <a:rPr lang="en-US" b="1" dirty="0"/>
              <a:t>struct</a:t>
            </a:r>
            <a:r>
              <a:rPr lang="en-US" dirty="0"/>
              <a:t> node *) </a:t>
            </a:r>
            <a:r>
              <a:rPr lang="en-US" b="1" dirty="0"/>
              <a:t>malloc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/>
              <a:t>struct</a:t>
            </a:r>
            <a:r>
              <a:rPr lang="en-US" dirty="0"/>
              <a:t> node));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struct</a:t>
            </a:r>
            <a:r>
              <a:rPr lang="en-US" dirty="0"/>
              <a:t> node *start = head;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struct</a:t>
            </a:r>
            <a:r>
              <a:rPr lang="en-US" dirty="0"/>
              <a:t> node *</a:t>
            </a:r>
            <a:r>
              <a:rPr lang="en-US" dirty="0" err="1"/>
              <a:t>prev</a:t>
            </a:r>
            <a:r>
              <a:rPr lang="en-US" dirty="0"/>
              <a:t> = NULL;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while</a:t>
            </a:r>
            <a:r>
              <a:rPr lang="en-US" dirty="0"/>
              <a:t> (start-&gt;</a:t>
            </a:r>
            <a:r>
              <a:rPr lang="en-US" dirty="0" err="1"/>
              <a:t>flink</a:t>
            </a:r>
            <a:r>
              <a:rPr lang="en-US" dirty="0"/>
              <a:t> != NULL ) 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b="1" dirty="0"/>
              <a:t>if</a:t>
            </a:r>
            <a:r>
              <a:rPr lang="en-US" dirty="0"/>
              <a:t> (start-&gt;alpha == after){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newnode</a:t>
            </a:r>
            <a:r>
              <a:rPr lang="en-US" dirty="0"/>
              <a:t>-&gt;alpha = data;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newnode</a:t>
            </a:r>
            <a:r>
              <a:rPr lang="en-US" dirty="0"/>
              <a:t>-&gt;blink = </a:t>
            </a:r>
            <a:r>
              <a:rPr lang="en-US" dirty="0" err="1"/>
              <a:t>prev</a:t>
            </a:r>
            <a:r>
              <a:rPr lang="en-US" dirty="0"/>
              <a:t>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newnode</a:t>
            </a:r>
            <a:r>
              <a:rPr lang="en-US" dirty="0"/>
              <a:t>-&gt;</a:t>
            </a:r>
            <a:r>
              <a:rPr lang="en-US" dirty="0" err="1"/>
              <a:t>flink</a:t>
            </a:r>
            <a:r>
              <a:rPr lang="en-US" dirty="0"/>
              <a:t> = </a:t>
            </a:r>
            <a:r>
              <a:rPr lang="en-US" dirty="0" err="1"/>
              <a:t>prev</a:t>
            </a:r>
            <a:r>
              <a:rPr lang="en-US" dirty="0"/>
              <a:t>-&gt;</a:t>
            </a:r>
            <a:r>
              <a:rPr lang="en-US" dirty="0" err="1"/>
              <a:t>flink</a:t>
            </a:r>
            <a:r>
              <a:rPr lang="en-US" dirty="0"/>
              <a:t>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prev</a:t>
            </a:r>
            <a:r>
              <a:rPr lang="en-US" dirty="0"/>
              <a:t>-&gt;</a:t>
            </a:r>
            <a:r>
              <a:rPr lang="en-US" dirty="0" err="1"/>
              <a:t>flink</a:t>
            </a:r>
            <a:r>
              <a:rPr lang="en-US" dirty="0"/>
              <a:t>-&gt;blink = </a:t>
            </a:r>
            <a:r>
              <a:rPr lang="en-US" dirty="0" err="1"/>
              <a:t>newnode</a:t>
            </a:r>
            <a:r>
              <a:rPr lang="en-US" dirty="0"/>
              <a:t>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prev</a:t>
            </a:r>
            <a:r>
              <a:rPr lang="en-US" dirty="0"/>
              <a:t>-&gt;</a:t>
            </a:r>
            <a:r>
              <a:rPr lang="en-US" dirty="0" err="1"/>
              <a:t>flink</a:t>
            </a:r>
            <a:r>
              <a:rPr lang="en-US" dirty="0"/>
              <a:t> = </a:t>
            </a:r>
            <a:r>
              <a:rPr lang="en-US" dirty="0" err="1"/>
              <a:t>newnode</a:t>
            </a:r>
            <a:r>
              <a:rPr lang="en-US" dirty="0"/>
              <a:t>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b="1" dirty="0"/>
              <a:t>return</a:t>
            </a:r>
            <a:r>
              <a:rPr lang="en-US" dirty="0"/>
              <a:t> 0;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} </a:t>
            </a:r>
            <a:r>
              <a:rPr lang="en-US" b="1" dirty="0"/>
              <a:t>else</a:t>
            </a:r>
            <a:r>
              <a:rPr lang="en-US" dirty="0"/>
              <a:t> 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prev</a:t>
            </a:r>
            <a:r>
              <a:rPr lang="en-US" dirty="0"/>
              <a:t> = start;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	start = start-&gt;</a:t>
            </a:r>
            <a:r>
              <a:rPr lang="en-US" dirty="0" err="1"/>
              <a:t>flink</a:t>
            </a:r>
            <a:r>
              <a:rPr lang="en-US" dirty="0"/>
              <a:t>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}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}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B1057D78-CBE8-4160-BABA-66354FF4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 a New Node</a:t>
            </a:r>
          </a:p>
        </p:txBody>
      </p:sp>
    </p:spTree>
    <p:extLst>
      <p:ext uri="{BB962C8B-B14F-4D97-AF65-F5344CB8AC3E}">
        <p14:creationId xmlns="" xmlns:p14="http://schemas.microsoft.com/office/powerpoint/2010/main" val="74268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D7320F1-11A3-4A40-B696-E4DA5C69A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2413607"/>
          </a:xfrm>
        </p:spPr>
        <p:txBody>
          <a:bodyPr/>
          <a:lstStyle/>
          <a:p>
            <a:r>
              <a:rPr lang="en-US" dirty="0"/>
              <a:t>A Linked list is a data structure in which the elements or objects are </a:t>
            </a:r>
            <a:r>
              <a:rPr lang="en-US" dirty="0" err="1"/>
              <a:t>organised</a:t>
            </a:r>
            <a:r>
              <a:rPr lang="en-US" dirty="0"/>
              <a:t> in a linear order.</a:t>
            </a:r>
          </a:p>
          <a:p>
            <a:r>
              <a:rPr lang="en-US" dirty="0"/>
              <a:t>Data is organized in a non-contiguous manner</a:t>
            </a:r>
          </a:p>
          <a:p>
            <a:r>
              <a:rPr lang="en-US" dirty="0"/>
              <a:t>Data can be heterogenous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6CE5AA0-B65D-4C1B-96A4-AD6AE543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E751D56-AA8C-40CF-A32A-B67E693ED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523" y="4017818"/>
            <a:ext cx="4830219" cy="12962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95813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0FBB8DD-1ED3-41B8-9BB8-20965D50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49E8E66-2C99-4A94-BCE8-FC69E50B5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09" y="1556988"/>
            <a:ext cx="9634335" cy="2530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7B93404-67F9-44F3-8BD5-F988F2C1F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08" y="4448179"/>
            <a:ext cx="3510191" cy="11074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66248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4C98186C-4623-4EEB-A1B5-0ADBAF23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Insertion Procedure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="" xmlns:a16="http://schemas.microsoft.com/office/drawing/2014/main" id="{43DD1FBC-F7D7-4320-B14F-3B77873B1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27" y="1560015"/>
            <a:ext cx="9753746" cy="39818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31473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1B30509-59DA-4BD6-9D37-47A3388AB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196392"/>
            <a:ext cx="10983131" cy="53568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while (start != NULL) 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if (data == start-&gt;alpha) 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if (start == head) 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    head = start-&gt;</a:t>
            </a:r>
            <a:r>
              <a:rPr lang="en-US" dirty="0" err="1"/>
              <a:t>flink</a:t>
            </a:r>
            <a:r>
              <a:rPr lang="en-US" dirty="0"/>
              <a:t>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    start-&gt;</a:t>
            </a:r>
            <a:r>
              <a:rPr lang="en-US" dirty="0" err="1"/>
              <a:t>flink</a:t>
            </a:r>
            <a:r>
              <a:rPr lang="en-US" dirty="0"/>
              <a:t>-&gt;blink = NULL;             }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else{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err="1"/>
              <a:t>prev</a:t>
            </a:r>
            <a:r>
              <a:rPr lang="en-US" dirty="0"/>
              <a:t>-&gt;</a:t>
            </a:r>
            <a:r>
              <a:rPr lang="en-US" dirty="0" err="1"/>
              <a:t>flink</a:t>
            </a:r>
            <a:r>
              <a:rPr lang="en-US" dirty="0"/>
              <a:t> = start-&gt;</a:t>
            </a:r>
            <a:r>
              <a:rPr lang="en-US" dirty="0" err="1"/>
              <a:t>flink</a:t>
            </a:r>
            <a:r>
              <a:rPr lang="en-US" dirty="0"/>
              <a:t>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err="1"/>
              <a:t>prev</a:t>
            </a:r>
            <a:r>
              <a:rPr lang="en-US" dirty="0"/>
              <a:t>-&gt;</a:t>
            </a:r>
            <a:r>
              <a:rPr lang="en-US" dirty="0" err="1"/>
              <a:t>flink</a:t>
            </a:r>
            <a:r>
              <a:rPr lang="en-US" dirty="0"/>
              <a:t>-&gt;blink = </a:t>
            </a:r>
            <a:r>
              <a:rPr lang="en-US" dirty="0" err="1"/>
              <a:t>prev</a:t>
            </a:r>
            <a:r>
              <a:rPr lang="en-US" dirty="0"/>
              <a:t>;              }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return start-&gt;alpha;        } 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else 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/>
              <a:t>prev</a:t>
            </a:r>
            <a:r>
              <a:rPr lang="en-US" dirty="0"/>
              <a:t> = start;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start = start-&gt;</a:t>
            </a:r>
            <a:r>
              <a:rPr lang="en-US" dirty="0" err="1"/>
              <a:t>flink</a:t>
            </a:r>
            <a:r>
              <a:rPr lang="en-US" dirty="0"/>
              <a:t>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} 	}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386DD986-DC49-4671-81E1-4C100A90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Deletion Procedure</a:t>
            </a:r>
          </a:p>
        </p:txBody>
      </p:sp>
    </p:spTree>
    <p:extLst>
      <p:ext uri="{BB962C8B-B14F-4D97-AF65-F5344CB8AC3E}">
        <p14:creationId xmlns="" xmlns:p14="http://schemas.microsoft.com/office/powerpoint/2010/main" val="1344342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82C217D-5411-40A6-B221-FF5D7E603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Circular doubly linked list forms a cyclic representation in which the first node’s reverse link points to the last node and the last node’s forward link points to the first node. </a:t>
            </a:r>
          </a:p>
          <a:p>
            <a:r>
              <a:rPr lang="en-US" dirty="0"/>
              <a:t>Since the first node and last node are reachable, the complexity becomes less while performing the fundamental operations.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C358E029-E34E-4292-A324-D5E5D8BD3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Circular Doubly Linked List</a:t>
            </a:r>
          </a:p>
        </p:txBody>
      </p:sp>
    </p:spTree>
    <p:extLst>
      <p:ext uri="{BB962C8B-B14F-4D97-AF65-F5344CB8AC3E}">
        <p14:creationId xmlns="" xmlns:p14="http://schemas.microsoft.com/office/powerpoint/2010/main" val="4187962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3A0CE624-D645-4FA3-9098-6A5516C5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grpSp>
        <p:nvGrpSpPr>
          <p:cNvPr id="6" name="Canvas 505">
            <a:extLst>
              <a:ext uri="{FF2B5EF4-FFF2-40B4-BE49-F238E27FC236}">
                <a16:creationId xmlns="" xmlns:a16="http://schemas.microsoft.com/office/drawing/2014/main" id="{4145C4AD-0233-4002-BB93-9465408F7B1E}"/>
              </a:ext>
            </a:extLst>
          </p:cNvPr>
          <p:cNvGrpSpPr>
            <a:grpSpLocks/>
          </p:cNvGrpSpPr>
          <p:nvPr/>
        </p:nvGrpSpPr>
        <p:grpSpPr bwMode="auto">
          <a:xfrm>
            <a:off x="817418" y="1620981"/>
            <a:ext cx="10224655" cy="4045528"/>
            <a:chOff x="0" y="0"/>
            <a:chExt cx="57054" cy="26098"/>
          </a:xfrm>
        </p:grpSpPr>
        <p:sp>
          <p:nvSpPr>
            <p:cNvPr id="7" name="AutoShape 31">
              <a:extLst>
                <a:ext uri="{FF2B5EF4-FFF2-40B4-BE49-F238E27FC236}">
                  <a16:creationId xmlns="" xmlns:a16="http://schemas.microsoft.com/office/drawing/2014/main" id="{2E1393D3-5282-4DF8-BAF4-BF4FF81B80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57054" cy="2609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Rectangle 446">
              <a:extLst>
                <a:ext uri="{FF2B5EF4-FFF2-40B4-BE49-F238E27FC236}">
                  <a16:creationId xmlns="" xmlns:a16="http://schemas.microsoft.com/office/drawing/2014/main" id="{DE9675C3-C98C-41F3-B723-391289B87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800"/>
              <a:ext cx="7715" cy="3048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head</a:t>
              </a: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Elbow Connector 447">
              <a:extLst>
                <a:ext uri="{FF2B5EF4-FFF2-40B4-BE49-F238E27FC236}">
                  <a16:creationId xmlns="" xmlns:a16="http://schemas.microsoft.com/office/drawing/2014/main" id="{2C7447E7-7B09-402F-9579-5B7346BA2C9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010" y="5494"/>
              <a:ext cx="4287" cy="2994"/>
            </a:xfrm>
            <a:prstGeom prst="bentConnector3">
              <a:avLst>
                <a:gd name="adj1" fmla="val 50000"/>
              </a:avLst>
            </a:prstGeom>
            <a:noFill/>
            <a:ln w="25400">
              <a:solidFill>
                <a:srgbClr val="000000"/>
              </a:solidFill>
              <a:miter lim="800000"/>
              <a:headEnd/>
              <a:tailEnd type="arrow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" name="Rectangle 461">
              <a:extLst>
                <a:ext uri="{FF2B5EF4-FFF2-40B4-BE49-F238E27FC236}">
                  <a16:creationId xmlns="" xmlns:a16="http://schemas.microsoft.com/office/drawing/2014/main" id="{D9D4B316-1AE2-407F-AE80-93876030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9134"/>
              <a:ext cx="5463" cy="5207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</a:t>
              </a: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466">
              <a:extLst>
                <a:ext uri="{FF2B5EF4-FFF2-40B4-BE49-F238E27FC236}">
                  <a16:creationId xmlns="" xmlns:a16="http://schemas.microsoft.com/office/drawing/2014/main" id="{27F14DF4-A4B2-4284-B6D3-53C866845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39" y="9134"/>
              <a:ext cx="5156" cy="5204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469">
              <a:extLst>
                <a:ext uri="{FF2B5EF4-FFF2-40B4-BE49-F238E27FC236}">
                  <a16:creationId xmlns="" xmlns:a16="http://schemas.microsoft.com/office/drawing/2014/main" id="{A74D83F9-C792-434B-BAFC-F882E2EFC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" y="9137"/>
              <a:ext cx="3633" cy="5204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Rectangle 472">
              <a:extLst>
                <a:ext uri="{FF2B5EF4-FFF2-40B4-BE49-F238E27FC236}">
                  <a16:creationId xmlns="" xmlns:a16="http://schemas.microsoft.com/office/drawing/2014/main" id="{743F8F7F-409D-49A2-A8AF-446981C15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65" y="9232"/>
              <a:ext cx="4154" cy="5256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473">
              <a:extLst>
                <a:ext uri="{FF2B5EF4-FFF2-40B4-BE49-F238E27FC236}">
                  <a16:creationId xmlns="" xmlns:a16="http://schemas.microsoft.com/office/drawing/2014/main" id="{04164A99-2B4F-4F23-A3A9-C26C309A1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5" y="9226"/>
              <a:ext cx="4659" cy="5207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B</a:t>
              </a: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474">
              <a:extLst>
                <a:ext uri="{FF2B5EF4-FFF2-40B4-BE49-F238E27FC236}">
                  <a16:creationId xmlns="" xmlns:a16="http://schemas.microsoft.com/office/drawing/2014/main" id="{4FCD6693-91DD-4920-B3BC-625261E74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5" y="9226"/>
              <a:ext cx="4102" cy="5204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6" name="Group 475">
              <a:extLst>
                <a:ext uri="{FF2B5EF4-FFF2-40B4-BE49-F238E27FC236}">
                  <a16:creationId xmlns="" xmlns:a16="http://schemas.microsoft.com/office/drawing/2014/main" id="{A2B1DDD6-E198-4A74-AA86-9C44CD5513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50" y="10395"/>
              <a:ext cx="6039" cy="1225"/>
              <a:chOff x="19670" y="1169"/>
              <a:chExt cx="6042" cy="1230"/>
            </a:xfrm>
          </p:grpSpPr>
          <p:sp>
            <p:nvSpPr>
              <p:cNvPr id="33" name="Oval 482">
                <a:extLst>
                  <a:ext uri="{FF2B5EF4-FFF2-40B4-BE49-F238E27FC236}">
                    <a16:creationId xmlns="" xmlns:a16="http://schemas.microsoft.com/office/drawing/2014/main" id="{FA0871E4-0190-46D2-9DEC-EDF29B675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70" y="1169"/>
                <a:ext cx="944" cy="1231"/>
              </a:xfrm>
              <a:prstGeom prst="ellipse">
                <a:avLst/>
              </a:prstGeom>
              <a:solidFill>
                <a:srgbClr val="00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Straight Arrow Connector 483">
                <a:extLst>
                  <a:ext uri="{FF2B5EF4-FFF2-40B4-BE49-F238E27FC236}">
                    <a16:creationId xmlns="" xmlns:a16="http://schemas.microsoft.com/office/drawing/2014/main" id="{C9E041F9-5518-43D3-94A6-578976EE33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20" y="1913"/>
                <a:ext cx="5192" cy="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486">
              <a:extLst>
                <a:ext uri="{FF2B5EF4-FFF2-40B4-BE49-F238E27FC236}">
                  <a16:creationId xmlns="" xmlns:a16="http://schemas.microsoft.com/office/drawing/2014/main" id="{A17FE108-6869-4B0F-BD45-7377505D9F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42" y="11989"/>
              <a:ext cx="5400" cy="1225"/>
              <a:chOff x="21052" y="2764"/>
              <a:chExt cx="7319" cy="1225"/>
            </a:xfrm>
          </p:grpSpPr>
          <p:sp>
            <p:nvSpPr>
              <p:cNvPr id="31" name="Straight Arrow Connector 489">
                <a:extLst>
                  <a:ext uri="{FF2B5EF4-FFF2-40B4-BE49-F238E27FC236}">
                    <a16:creationId xmlns="" xmlns:a16="http://schemas.microsoft.com/office/drawing/2014/main" id="{F82AE1B7-C20D-4F6A-9DDE-5586494AD6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052" y="3296"/>
                <a:ext cx="6480" cy="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Oval 492">
                <a:extLst>
                  <a:ext uri="{FF2B5EF4-FFF2-40B4-BE49-F238E27FC236}">
                    <a16:creationId xmlns="" xmlns:a16="http://schemas.microsoft.com/office/drawing/2014/main" id="{E88FF8EC-C8DF-4BCB-824F-BD15E2D83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32" y="2764"/>
                <a:ext cx="939" cy="1226"/>
              </a:xfrm>
              <a:prstGeom prst="ellipse">
                <a:avLst/>
              </a:prstGeom>
              <a:solidFill>
                <a:srgbClr val="00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18" name="Rectangle 493">
              <a:extLst>
                <a:ext uri="{FF2B5EF4-FFF2-40B4-BE49-F238E27FC236}">
                  <a16:creationId xmlns="" xmlns:a16="http://schemas.microsoft.com/office/drawing/2014/main" id="{36C49EF7-0431-43F6-9B2E-28AE12878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4" y="9226"/>
              <a:ext cx="4932" cy="5204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9" name="Group 494">
              <a:extLst>
                <a:ext uri="{FF2B5EF4-FFF2-40B4-BE49-F238E27FC236}">
                  <a16:creationId xmlns="" xmlns:a16="http://schemas.microsoft.com/office/drawing/2014/main" id="{454CBC2D-5CCC-48BD-ADB1-4D794524B9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10" y="10395"/>
              <a:ext cx="7434" cy="1225"/>
              <a:chOff x="0" y="1169"/>
              <a:chExt cx="7433" cy="1225"/>
            </a:xfrm>
          </p:grpSpPr>
          <p:sp>
            <p:nvSpPr>
              <p:cNvPr id="29" name="Oval 496">
                <a:extLst>
                  <a:ext uri="{FF2B5EF4-FFF2-40B4-BE49-F238E27FC236}">
                    <a16:creationId xmlns="" xmlns:a16="http://schemas.microsoft.com/office/drawing/2014/main" id="{83FE51F9-C17B-4D1E-A131-9E60C7095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69"/>
                <a:ext cx="939" cy="1226"/>
              </a:xfrm>
              <a:prstGeom prst="ellipse">
                <a:avLst/>
              </a:prstGeom>
              <a:solidFill>
                <a:srgbClr val="00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Straight Arrow Connector 497">
                <a:extLst>
                  <a:ext uri="{FF2B5EF4-FFF2-40B4-BE49-F238E27FC236}">
                    <a16:creationId xmlns="" xmlns:a16="http://schemas.microsoft.com/office/drawing/2014/main" id="{925BB1E8-0C3D-411C-81C2-A1BCCCE2D9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6" y="1913"/>
                <a:ext cx="6477" cy="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498">
              <a:extLst>
                <a:ext uri="{FF2B5EF4-FFF2-40B4-BE49-F238E27FC236}">
                  <a16:creationId xmlns="" xmlns:a16="http://schemas.microsoft.com/office/drawing/2014/main" id="{EF577980-F889-441C-A7F5-0EB917A677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93" y="11989"/>
              <a:ext cx="7920" cy="1225"/>
              <a:chOff x="1382" y="2764"/>
              <a:chExt cx="7319" cy="1225"/>
            </a:xfrm>
          </p:grpSpPr>
          <p:sp>
            <p:nvSpPr>
              <p:cNvPr id="27" name="Straight Arrow Connector 499">
                <a:extLst>
                  <a:ext uri="{FF2B5EF4-FFF2-40B4-BE49-F238E27FC236}">
                    <a16:creationId xmlns="" xmlns:a16="http://schemas.microsoft.com/office/drawing/2014/main" id="{6087C263-3495-40F8-AE44-1D4F76EB09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82" y="3296"/>
                <a:ext cx="6480" cy="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Oval 500">
                <a:extLst>
                  <a:ext uri="{FF2B5EF4-FFF2-40B4-BE49-F238E27FC236}">
                    <a16:creationId xmlns="" xmlns:a16="http://schemas.microsoft.com/office/drawing/2014/main" id="{DFF61C19-9F37-4B54-BF3B-296449BB5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" y="2764"/>
                <a:ext cx="940" cy="1226"/>
              </a:xfrm>
              <a:prstGeom prst="ellipse">
                <a:avLst/>
              </a:prstGeom>
              <a:solidFill>
                <a:srgbClr val="00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21" name="Rectangle 501">
              <a:extLst>
                <a:ext uri="{FF2B5EF4-FFF2-40B4-BE49-F238E27FC236}">
                  <a16:creationId xmlns="" xmlns:a16="http://schemas.microsoft.com/office/drawing/2014/main" id="{2B2975A6-B08C-4394-9CFB-78BDE1EAD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62" y="9229"/>
              <a:ext cx="4524" cy="5207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</a:t>
              </a: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502">
              <a:extLst>
                <a:ext uri="{FF2B5EF4-FFF2-40B4-BE49-F238E27FC236}">
                  <a16:creationId xmlns="" xmlns:a16="http://schemas.microsoft.com/office/drawing/2014/main" id="{9605B7A7-BE24-4F3F-A28D-A66832A0A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71" y="9232"/>
              <a:ext cx="4344" cy="5106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Oval 506">
              <a:extLst>
                <a:ext uri="{FF2B5EF4-FFF2-40B4-BE49-F238E27FC236}">
                  <a16:creationId xmlns="" xmlns:a16="http://schemas.microsoft.com/office/drawing/2014/main" id="{AB49C499-35F1-484A-BDFD-5C426CC6D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0" y="12520"/>
              <a:ext cx="720" cy="720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Elbow Connector 509">
              <a:extLst>
                <a:ext uri="{FF2B5EF4-FFF2-40B4-BE49-F238E27FC236}">
                  <a16:creationId xmlns="" xmlns:a16="http://schemas.microsoft.com/office/drawing/2014/main" id="{2261D659-8C94-4E6C-A297-BD7B5C4F095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27034" y="-10645"/>
              <a:ext cx="1350" cy="46210"/>
            </a:xfrm>
            <a:prstGeom prst="bentConnector4">
              <a:avLst>
                <a:gd name="adj1" fmla="val -258500"/>
                <a:gd name="adj2" fmla="val 104949"/>
              </a:avLst>
            </a:prstGeom>
            <a:ln w="38100">
              <a:solidFill>
                <a:schemeClr val="accent6">
                  <a:lumMod val="50000"/>
                </a:schemeClr>
              </a:solidFill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Oval 510">
              <a:extLst>
                <a:ext uri="{FF2B5EF4-FFF2-40B4-BE49-F238E27FC236}">
                  <a16:creationId xmlns="" xmlns:a16="http://schemas.microsoft.com/office/drawing/2014/main" id="{65779BBB-44BE-4042-B17A-7035083C4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" y="10900"/>
              <a:ext cx="720" cy="720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Elbow Connector 511">
              <a:extLst>
                <a:ext uri="{FF2B5EF4-FFF2-40B4-BE49-F238E27FC236}">
                  <a16:creationId xmlns="" xmlns:a16="http://schemas.microsoft.com/office/drawing/2014/main" id="{1787FAAB-949F-41E3-806B-B26D19985CD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800" y="-12000"/>
              <a:ext cx="225" cy="47254"/>
            </a:xfrm>
            <a:prstGeom prst="bentConnector4">
              <a:avLst>
                <a:gd name="adj1" fmla="val 3589306"/>
                <a:gd name="adj2" fmla="val 104838"/>
              </a:avLst>
            </a:prstGeom>
            <a:ln w="38100">
              <a:solidFill>
                <a:srgbClr val="002060"/>
              </a:solidFill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="" xmlns:p14="http://schemas.microsoft.com/office/powerpoint/2010/main" val="364217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D192ACC-DCC2-4AD9-83B3-18A7E4538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Operations like </a:t>
            </a:r>
          </a:p>
          <a:p>
            <a:pPr lvl="1"/>
            <a:r>
              <a:rPr lang="en-US" dirty="0"/>
              <a:t>reversing a linked list, </a:t>
            </a:r>
          </a:p>
          <a:p>
            <a:pPr lvl="1"/>
            <a:r>
              <a:rPr lang="en-US" dirty="0"/>
              <a:t>merging two or more lists (sorted or unsorted) or </a:t>
            </a:r>
          </a:p>
          <a:p>
            <a:pPr lvl="1"/>
            <a:r>
              <a:rPr lang="en-US" dirty="0"/>
              <a:t>sorting a list or </a:t>
            </a:r>
          </a:p>
          <a:p>
            <a:pPr lvl="1"/>
            <a:r>
              <a:rPr lang="en-US" dirty="0"/>
              <a:t>inserting a new node into a sorted list </a:t>
            </a:r>
          </a:p>
          <a:p>
            <a:pPr marL="0" indent="0">
              <a:buNone/>
            </a:pPr>
            <a:r>
              <a:rPr lang="en-US" dirty="0"/>
              <a:t>are some of the complex functions applied on the linked lists other than the fundamental manipulations.</a:t>
            </a:r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5C0C2A5-0E24-42F6-9833-F30C807C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Complex Operations</a:t>
            </a:r>
          </a:p>
        </p:txBody>
      </p:sp>
    </p:spTree>
    <p:extLst>
      <p:ext uri="{BB962C8B-B14F-4D97-AF65-F5344CB8AC3E}">
        <p14:creationId xmlns="" xmlns:p14="http://schemas.microsoft.com/office/powerpoint/2010/main" val="3669711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E87BE726-B91E-4D34-87A6-9F2598967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15" y="1385398"/>
            <a:ext cx="10983131" cy="100044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Iterative</a:t>
            </a:r>
          </a:p>
          <a:p>
            <a:r>
              <a:rPr lang="en-IN" dirty="0"/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5D66F0F5-3E31-4ABE-AFE3-7295DEC3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Reverse a Linked List</a:t>
            </a:r>
          </a:p>
        </p:txBody>
      </p:sp>
      <p:grpSp>
        <p:nvGrpSpPr>
          <p:cNvPr id="5" name="Group 1">
            <a:extLst>
              <a:ext uri="{FF2B5EF4-FFF2-40B4-BE49-F238E27FC236}">
                <a16:creationId xmlns="" xmlns:a16="http://schemas.microsoft.com/office/drawing/2014/main" id="{19485E54-CD00-4F30-A995-7CE1057FB7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2405" y="2792015"/>
            <a:ext cx="11829616" cy="865661"/>
            <a:chOff x="1275" y="3701"/>
            <a:chExt cx="9191" cy="673"/>
          </a:xfrm>
        </p:grpSpPr>
        <p:sp>
          <p:nvSpPr>
            <p:cNvPr id="6" name="AutoShape 31">
              <a:extLst>
                <a:ext uri="{FF2B5EF4-FFF2-40B4-BE49-F238E27FC236}">
                  <a16:creationId xmlns="" xmlns:a16="http://schemas.microsoft.com/office/drawing/2014/main" id="{7E7D8259-7157-4C7F-BD0D-682A24E2238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75" y="3701"/>
              <a:ext cx="9191" cy="67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7" name="Group 2">
              <a:extLst>
                <a:ext uri="{FF2B5EF4-FFF2-40B4-BE49-F238E27FC236}">
                  <a16:creationId xmlns="" xmlns:a16="http://schemas.microsoft.com/office/drawing/2014/main" id="{87778571-523D-4250-957D-B74276BC6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3742"/>
              <a:ext cx="8808" cy="519"/>
              <a:chOff x="1440" y="5182"/>
              <a:chExt cx="8808" cy="519"/>
            </a:xfrm>
          </p:grpSpPr>
          <p:grpSp>
            <p:nvGrpSpPr>
              <p:cNvPr id="8" name="Group 273">
                <a:extLst>
                  <a:ext uri="{FF2B5EF4-FFF2-40B4-BE49-F238E27FC236}">
                    <a16:creationId xmlns="" xmlns:a16="http://schemas.microsoft.com/office/drawing/2014/main" id="{038E2EAE-5B2F-4C9A-97DF-1E45FA058C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0" y="5222"/>
                <a:ext cx="1824" cy="479"/>
                <a:chOff x="22686" y="0"/>
                <a:chExt cx="11589" cy="3048"/>
              </a:xfrm>
            </p:grpSpPr>
            <p:sp>
              <p:nvSpPr>
                <p:cNvPr id="31" name="Rectangle 282">
                  <a:extLst>
                    <a:ext uri="{FF2B5EF4-FFF2-40B4-BE49-F238E27FC236}">
                      <a16:creationId xmlns="" xmlns:a16="http://schemas.microsoft.com/office/drawing/2014/main" id="{1290A984-5CE2-466B-A329-8E7AD3358A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6" y="0"/>
                  <a:ext cx="5400" cy="3048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25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10</a:t>
                  </a:r>
                  <a:endParaRPr kumimoji="0" lang="en-US" altLang="en-US" sz="2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" name="Rectangle 283">
                  <a:extLst>
                    <a:ext uri="{FF2B5EF4-FFF2-40B4-BE49-F238E27FC236}">
                      <a16:creationId xmlns="" xmlns:a16="http://schemas.microsoft.com/office/drawing/2014/main" id="{C62518CF-392E-4698-B5F0-E93CBB88DB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15" y="0"/>
                  <a:ext cx="3934" cy="3048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  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3" name="Group 284">
                  <a:extLst>
                    <a:ext uri="{FF2B5EF4-FFF2-40B4-BE49-F238E27FC236}">
                      <a16:creationId xmlns="" xmlns:a16="http://schemas.microsoft.com/office/drawing/2014/main" id="{C3EE5EF8-AE32-4B8E-994C-21B24F181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703" y="956"/>
                  <a:ext cx="4572" cy="720"/>
                  <a:chOff x="29703" y="956"/>
                  <a:chExt cx="4572" cy="720"/>
                </a:xfrm>
              </p:grpSpPr>
              <p:sp>
                <p:nvSpPr>
                  <p:cNvPr id="34" name="Oval 285">
                    <a:extLst>
                      <a:ext uri="{FF2B5EF4-FFF2-40B4-BE49-F238E27FC236}">
                        <a16:creationId xmlns="" xmlns:a16="http://schemas.microsoft.com/office/drawing/2014/main" id="{74795564-024D-4C40-9103-D09E1712B9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03" y="956"/>
                    <a:ext cx="720" cy="72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 </a:t>
                    </a:r>
                    <a:endParaRPr kumimoji="0" lang="en-US" alt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5" name="Straight Arrow Connector 286">
                    <a:extLst>
                      <a:ext uri="{FF2B5EF4-FFF2-40B4-BE49-F238E27FC236}">
                        <a16:creationId xmlns="" xmlns:a16="http://schemas.microsoft.com/office/drawing/2014/main" id="{4A5D11F9-0F73-4BEF-8FCE-42E0D94A6D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0318" y="1380"/>
                    <a:ext cx="3957" cy="0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" name="Group 22">
                <a:extLst>
                  <a:ext uri="{FF2B5EF4-FFF2-40B4-BE49-F238E27FC236}">
                    <a16:creationId xmlns="" xmlns:a16="http://schemas.microsoft.com/office/drawing/2014/main" id="{3289A3C3-215D-430E-9A7C-D216B919F3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9" y="5184"/>
                <a:ext cx="639" cy="479"/>
                <a:chOff x="9414" y="5829"/>
                <a:chExt cx="639" cy="479"/>
              </a:xfrm>
            </p:grpSpPr>
            <p:sp>
              <p:nvSpPr>
                <p:cNvPr id="29" name="Rectangle 283">
                  <a:extLst>
                    <a:ext uri="{FF2B5EF4-FFF2-40B4-BE49-F238E27FC236}">
                      <a16:creationId xmlns="" xmlns:a16="http://schemas.microsoft.com/office/drawing/2014/main" id="{9FC8B540-3523-4475-B2C4-60F6B5F893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4" y="5829"/>
                  <a:ext cx="619" cy="479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" name="AutoShape 23">
                  <a:extLst>
                    <a:ext uri="{FF2B5EF4-FFF2-40B4-BE49-F238E27FC236}">
                      <a16:creationId xmlns="" xmlns:a16="http://schemas.microsoft.com/office/drawing/2014/main" id="{460215CF-0FAE-48BF-8AFD-C735A37572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14" y="5844"/>
                  <a:ext cx="639" cy="464"/>
                </a:xfrm>
                <a:prstGeom prst="straightConnector1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0" name="Group 289">
                <a:extLst>
                  <a:ext uri="{FF2B5EF4-FFF2-40B4-BE49-F238E27FC236}">
                    <a16:creationId xmlns="" xmlns:a16="http://schemas.microsoft.com/office/drawing/2014/main" id="{1D29558E-AD89-46C5-97A0-E3D55B8E60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35" y="5197"/>
                <a:ext cx="1825" cy="479"/>
                <a:chOff x="10953" y="1"/>
                <a:chExt cx="11589" cy="3048"/>
              </a:xfrm>
            </p:grpSpPr>
            <p:sp>
              <p:nvSpPr>
                <p:cNvPr id="24" name="Rectangle 290">
                  <a:extLst>
                    <a:ext uri="{FF2B5EF4-FFF2-40B4-BE49-F238E27FC236}">
                      <a16:creationId xmlns="" xmlns:a16="http://schemas.microsoft.com/office/drawing/2014/main" id="{6D799E00-C9EE-4B52-8AC7-94AB2FB864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53" y="1"/>
                  <a:ext cx="5400" cy="3048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  <a:r>
                    <a:rPr kumimoji="0" lang="en-US" altLang="en-US" sz="25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20</a:t>
                  </a:r>
                  <a:endParaRPr kumimoji="0" lang="en-US" altLang="en-US" sz="2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" name="Rectangle 291">
                  <a:extLst>
                    <a:ext uri="{FF2B5EF4-FFF2-40B4-BE49-F238E27FC236}">
                      <a16:creationId xmlns="" xmlns:a16="http://schemas.microsoft.com/office/drawing/2014/main" id="{A4933C99-5090-47F8-AD56-1611B1B22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482" y="1"/>
                  <a:ext cx="3934" cy="3048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  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6" name="Group 292">
                  <a:extLst>
                    <a:ext uri="{FF2B5EF4-FFF2-40B4-BE49-F238E27FC236}">
                      <a16:creationId xmlns="" xmlns:a16="http://schemas.microsoft.com/office/drawing/2014/main" id="{90C8DF33-D787-45BE-A887-F24424C340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971" y="958"/>
                  <a:ext cx="4572" cy="720"/>
                  <a:chOff x="17971" y="958"/>
                  <a:chExt cx="4572" cy="720"/>
                </a:xfrm>
              </p:grpSpPr>
              <p:sp>
                <p:nvSpPr>
                  <p:cNvPr id="27" name="Oval 293">
                    <a:extLst>
                      <a:ext uri="{FF2B5EF4-FFF2-40B4-BE49-F238E27FC236}">
                        <a16:creationId xmlns="" xmlns:a16="http://schemas.microsoft.com/office/drawing/2014/main" id="{C2969C22-8374-45A0-B5B7-55C6D1AFEB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971" y="958"/>
                    <a:ext cx="720" cy="72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 </a:t>
                    </a:r>
                    <a:endParaRPr kumimoji="0" lang="en-US" alt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8" name="Straight Arrow Connector 294">
                    <a:extLst>
                      <a:ext uri="{FF2B5EF4-FFF2-40B4-BE49-F238E27FC236}">
                        <a16:creationId xmlns="" xmlns:a16="http://schemas.microsoft.com/office/drawing/2014/main" id="{E729B7EA-47DD-4857-919A-3B70658883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585" y="1382"/>
                    <a:ext cx="3958" cy="0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1" name="Group 273">
                <a:extLst>
                  <a:ext uri="{FF2B5EF4-FFF2-40B4-BE49-F238E27FC236}">
                    <a16:creationId xmlns="" xmlns:a16="http://schemas.microsoft.com/office/drawing/2014/main" id="{5F2295DA-6013-4DD4-9B93-B551AD763B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4" y="5197"/>
                <a:ext cx="1824" cy="479"/>
                <a:chOff x="22686" y="0"/>
                <a:chExt cx="11589" cy="3048"/>
              </a:xfrm>
            </p:grpSpPr>
            <p:sp>
              <p:nvSpPr>
                <p:cNvPr id="19" name="Rectangle 282">
                  <a:extLst>
                    <a:ext uri="{FF2B5EF4-FFF2-40B4-BE49-F238E27FC236}">
                      <a16:creationId xmlns="" xmlns:a16="http://schemas.microsoft.com/office/drawing/2014/main" id="{4101ACF2-D559-4816-9341-352D950E17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6" y="0"/>
                  <a:ext cx="5400" cy="3048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25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30</a:t>
                  </a:r>
                  <a:endParaRPr kumimoji="0" lang="en-US" altLang="en-US" sz="2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0" name="Rectangle 283">
                  <a:extLst>
                    <a:ext uri="{FF2B5EF4-FFF2-40B4-BE49-F238E27FC236}">
                      <a16:creationId xmlns="" xmlns:a16="http://schemas.microsoft.com/office/drawing/2014/main" id="{880C9870-E5EF-451A-A27C-E11605043E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15" y="0"/>
                  <a:ext cx="3934" cy="3048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" name="Group 284">
                  <a:extLst>
                    <a:ext uri="{FF2B5EF4-FFF2-40B4-BE49-F238E27FC236}">
                      <a16:creationId xmlns="" xmlns:a16="http://schemas.microsoft.com/office/drawing/2014/main" id="{FD8059DE-E2A8-4A8E-9909-251B8CBBE8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703" y="956"/>
                  <a:ext cx="4572" cy="720"/>
                  <a:chOff x="29703" y="956"/>
                  <a:chExt cx="4572" cy="720"/>
                </a:xfrm>
              </p:grpSpPr>
              <p:sp>
                <p:nvSpPr>
                  <p:cNvPr id="22" name="Oval 285">
                    <a:extLst>
                      <a:ext uri="{FF2B5EF4-FFF2-40B4-BE49-F238E27FC236}">
                        <a16:creationId xmlns="" xmlns:a16="http://schemas.microsoft.com/office/drawing/2014/main" id="{056841F9-A61B-41F5-A60E-9527836AAD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03" y="956"/>
                    <a:ext cx="720" cy="72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kumimoji="0" lang="en-US" alt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" name="Straight Arrow Connector 286">
                    <a:extLst>
                      <a:ext uri="{FF2B5EF4-FFF2-40B4-BE49-F238E27FC236}">
                        <a16:creationId xmlns="" xmlns:a16="http://schemas.microsoft.com/office/drawing/2014/main" id="{38D5B65F-2BBE-427E-864C-1D29A73562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0318" y="1380"/>
                    <a:ext cx="3957" cy="0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2" name="Group 289">
                <a:extLst>
                  <a:ext uri="{FF2B5EF4-FFF2-40B4-BE49-F238E27FC236}">
                    <a16:creationId xmlns="" xmlns:a16="http://schemas.microsoft.com/office/drawing/2014/main" id="{8EFF1EEF-C221-436C-84E6-2F97018342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10" y="5182"/>
                <a:ext cx="1825" cy="479"/>
                <a:chOff x="10953" y="1"/>
                <a:chExt cx="11589" cy="3048"/>
              </a:xfrm>
            </p:grpSpPr>
            <p:sp>
              <p:nvSpPr>
                <p:cNvPr id="14" name="Rectangle 290">
                  <a:extLst>
                    <a:ext uri="{FF2B5EF4-FFF2-40B4-BE49-F238E27FC236}">
                      <a16:creationId xmlns="" xmlns:a16="http://schemas.microsoft.com/office/drawing/2014/main" id="{A4E472BD-FA79-4C96-9996-BD6689D15D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53" y="1"/>
                  <a:ext cx="5400" cy="3048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25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40</a:t>
                  </a:r>
                  <a:endParaRPr kumimoji="0" lang="en-US" altLang="en-US" sz="2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" name="Rectangle 291">
                  <a:extLst>
                    <a:ext uri="{FF2B5EF4-FFF2-40B4-BE49-F238E27FC236}">
                      <a16:creationId xmlns="" xmlns:a16="http://schemas.microsoft.com/office/drawing/2014/main" id="{78454150-3910-40EA-AFB6-09CD24B8D3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482" y="1"/>
                  <a:ext cx="3934" cy="3048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6" name="Group 292">
                  <a:extLst>
                    <a:ext uri="{FF2B5EF4-FFF2-40B4-BE49-F238E27FC236}">
                      <a16:creationId xmlns="" xmlns:a16="http://schemas.microsoft.com/office/drawing/2014/main" id="{130123C6-9C3A-46F1-AC4C-41D433A33A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971" y="958"/>
                  <a:ext cx="4572" cy="720"/>
                  <a:chOff x="17971" y="958"/>
                  <a:chExt cx="4572" cy="720"/>
                </a:xfrm>
              </p:grpSpPr>
              <p:sp>
                <p:nvSpPr>
                  <p:cNvPr id="17" name="Oval 293">
                    <a:extLst>
                      <a:ext uri="{FF2B5EF4-FFF2-40B4-BE49-F238E27FC236}">
                        <a16:creationId xmlns="" xmlns:a16="http://schemas.microsoft.com/office/drawing/2014/main" id="{35B7C257-FD5C-42AB-ACAE-3EC854247E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971" y="958"/>
                    <a:ext cx="720" cy="72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kumimoji="0" lang="en-US" alt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8" name="Straight Arrow Connector 294">
                    <a:extLst>
                      <a:ext uri="{FF2B5EF4-FFF2-40B4-BE49-F238E27FC236}">
                        <a16:creationId xmlns="" xmlns:a16="http://schemas.microsoft.com/office/drawing/2014/main" id="{558E826B-16E2-4F83-8A6D-CC7301DD942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585" y="1382"/>
                    <a:ext cx="3958" cy="0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13" name="Rectangle 282">
                <a:extLst>
                  <a:ext uri="{FF2B5EF4-FFF2-40B4-BE49-F238E27FC236}">
                    <a16:creationId xmlns="" xmlns:a16="http://schemas.microsoft.com/office/drawing/2014/main" id="{9409CEC1-A11D-45AB-BDE6-C58C1E3E4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9" y="5182"/>
                <a:ext cx="850" cy="47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5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50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38" name="Group 1">
            <a:extLst>
              <a:ext uri="{FF2B5EF4-FFF2-40B4-BE49-F238E27FC236}">
                <a16:creationId xmlns="" xmlns:a16="http://schemas.microsoft.com/office/drawing/2014/main" id="{515B63A9-E46E-463E-9AAC-7458160D9CE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1192" y="4387639"/>
            <a:ext cx="11829616" cy="865661"/>
            <a:chOff x="1275" y="3701"/>
            <a:chExt cx="9191" cy="673"/>
          </a:xfrm>
        </p:grpSpPr>
        <p:sp>
          <p:nvSpPr>
            <p:cNvPr id="39" name="AutoShape 31">
              <a:extLst>
                <a:ext uri="{FF2B5EF4-FFF2-40B4-BE49-F238E27FC236}">
                  <a16:creationId xmlns="" xmlns:a16="http://schemas.microsoft.com/office/drawing/2014/main" id="{2BD5B56B-2477-471E-B0BD-5C7055054DC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75" y="3701"/>
              <a:ext cx="9191" cy="67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40" name="Group 2">
              <a:extLst>
                <a:ext uri="{FF2B5EF4-FFF2-40B4-BE49-F238E27FC236}">
                  <a16:creationId xmlns="" xmlns:a16="http://schemas.microsoft.com/office/drawing/2014/main" id="{D86B5793-6EB6-4443-BB04-E3D60EEEE1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3742"/>
              <a:ext cx="8808" cy="519"/>
              <a:chOff x="1440" y="5182"/>
              <a:chExt cx="8808" cy="519"/>
            </a:xfrm>
          </p:grpSpPr>
          <p:grpSp>
            <p:nvGrpSpPr>
              <p:cNvPr id="41" name="Group 273">
                <a:extLst>
                  <a:ext uri="{FF2B5EF4-FFF2-40B4-BE49-F238E27FC236}">
                    <a16:creationId xmlns="" xmlns:a16="http://schemas.microsoft.com/office/drawing/2014/main" id="{18F439B1-7088-4F04-99F1-160620E33B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0" y="5222"/>
                <a:ext cx="1824" cy="479"/>
                <a:chOff x="22686" y="0"/>
                <a:chExt cx="11589" cy="3048"/>
              </a:xfrm>
            </p:grpSpPr>
            <p:sp>
              <p:nvSpPr>
                <p:cNvPr id="64" name="Rectangle 282">
                  <a:extLst>
                    <a:ext uri="{FF2B5EF4-FFF2-40B4-BE49-F238E27FC236}">
                      <a16:creationId xmlns="" xmlns:a16="http://schemas.microsoft.com/office/drawing/2014/main" id="{7FF425F4-9957-4A98-81EA-9D39B8D8A2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6" y="0"/>
                  <a:ext cx="5400" cy="3048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en-US" sz="2500" b="1" dirty="0"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5</a:t>
                  </a:r>
                  <a:r>
                    <a:rPr kumimoji="0" lang="en-US" altLang="en-US" sz="25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0</a:t>
                  </a:r>
                  <a:endParaRPr kumimoji="0" lang="en-US" altLang="en-US" sz="2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5" name="Rectangle 283">
                  <a:extLst>
                    <a:ext uri="{FF2B5EF4-FFF2-40B4-BE49-F238E27FC236}">
                      <a16:creationId xmlns="" xmlns:a16="http://schemas.microsoft.com/office/drawing/2014/main" id="{FDDF8B40-6A56-46B1-9A9E-F5C1E8A448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15" y="0"/>
                  <a:ext cx="3934" cy="3048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  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66" name="Group 284">
                  <a:extLst>
                    <a:ext uri="{FF2B5EF4-FFF2-40B4-BE49-F238E27FC236}">
                      <a16:creationId xmlns="" xmlns:a16="http://schemas.microsoft.com/office/drawing/2014/main" id="{10507010-EB4E-4D06-85E5-9F30C45C9E6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703" y="956"/>
                  <a:ext cx="4572" cy="720"/>
                  <a:chOff x="29703" y="956"/>
                  <a:chExt cx="4572" cy="720"/>
                </a:xfrm>
              </p:grpSpPr>
              <p:sp>
                <p:nvSpPr>
                  <p:cNvPr id="67" name="Oval 285">
                    <a:extLst>
                      <a:ext uri="{FF2B5EF4-FFF2-40B4-BE49-F238E27FC236}">
                        <a16:creationId xmlns="" xmlns:a16="http://schemas.microsoft.com/office/drawing/2014/main" id="{E80C9417-5810-47E8-912E-734250C3DB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03" y="956"/>
                    <a:ext cx="720" cy="72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 </a:t>
                    </a:r>
                    <a:endParaRPr kumimoji="0" lang="en-US" alt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8" name="Straight Arrow Connector 286">
                    <a:extLst>
                      <a:ext uri="{FF2B5EF4-FFF2-40B4-BE49-F238E27FC236}">
                        <a16:creationId xmlns="" xmlns:a16="http://schemas.microsoft.com/office/drawing/2014/main" id="{56A80D68-DB32-43F1-BFCE-5FFCEACA9B3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0318" y="1380"/>
                    <a:ext cx="3957" cy="0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42" name="Group 22">
                <a:extLst>
                  <a:ext uri="{FF2B5EF4-FFF2-40B4-BE49-F238E27FC236}">
                    <a16:creationId xmlns="" xmlns:a16="http://schemas.microsoft.com/office/drawing/2014/main" id="{71BCACA6-14F5-4231-8CA9-BFEFCF03C4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9" y="5184"/>
                <a:ext cx="639" cy="479"/>
                <a:chOff x="9414" y="5829"/>
                <a:chExt cx="639" cy="479"/>
              </a:xfrm>
            </p:grpSpPr>
            <p:sp>
              <p:nvSpPr>
                <p:cNvPr id="62" name="Rectangle 283">
                  <a:extLst>
                    <a:ext uri="{FF2B5EF4-FFF2-40B4-BE49-F238E27FC236}">
                      <a16:creationId xmlns="" xmlns:a16="http://schemas.microsoft.com/office/drawing/2014/main" id="{AB082556-D49A-4955-ACFE-CC5CF655C9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4" y="5829"/>
                  <a:ext cx="619" cy="479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3" name="AutoShape 23">
                  <a:extLst>
                    <a:ext uri="{FF2B5EF4-FFF2-40B4-BE49-F238E27FC236}">
                      <a16:creationId xmlns="" xmlns:a16="http://schemas.microsoft.com/office/drawing/2014/main" id="{990E7EB8-C31A-42A8-B4F5-F580D4B756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14" y="5844"/>
                  <a:ext cx="639" cy="464"/>
                </a:xfrm>
                <a:prstGeom prst="straightConnector1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43" name="Group 289">
                <a:extLst>
                  <a:ext uri="{FF2B5EF4-FFF2-40B4-BE49-F238E27FC236}">
                    <a16:creationId xmlns="" xmlns:a16="http://schemas.microsoft.com/office/drawing/2014/main" id="{D22820AA-CC91-4A73-95E1-E3D9DBBA6A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35" y="5197"/>
                <a:ext cx="1825" cy="479"/>
                <a:chOff x="10953" y="1"/>
                <a:chExt cx="11589" cy="3048"/>
              </a:xfrm>
            </p:grpSpPr>
            <p:sp>
              <p:nvSpPr>
                <p:cNvPr id="57" name="Rectangle 290">
                  <a:extLst>
                    <a:ext uri="{FF2B5EF4-FFF2-40B4-BE49-F238E27FC236}">
                      <a16:creationId xmlns="" xmlns:a16="http://schemas.microsoft.com/office/drawing/2014/main" id="{2F19DE81-27F2-4565-8B34-C72F8B3323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53" y="1"/>
                  <a:ext cx="5400" cy="3048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  <a:r>
                    <a:rPr lang="en-US" altLang="en-US" sz="2500" b="1" dirty="0"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4</a:t>
                  </a:r>
                  <a:r>
                    <a:rPr kumimoji="0" lang="en-US" altLang="en-US" sz="25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0</a:t>
                  </a:r>
                  <a:endParaRPr kumimoji="0" lang="en-US" altLang="en-US" sz="2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" name="Rectangle 291">
                  <a:extLst>
                    <a:ext uri="{FF2B5EF4-FFF2-40B4-BE49-F238E27FC236}">
                      <a16:creationId xmlns="" xmlns:a16="http://schemas.microsoft.com/office/drawing/2014/main" id="{9FBFD14C-BFCD-46D7-9ED2-03D9406DBA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482" y="1"/>
                  <a:ext cx="3934" cy="3048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  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9" name="Group 292">
                  <a:extLst>
                    <a:ext uri="{FF2B5EF4-FFF2-40B4-BE49-F238E27FC236}">
                      <a16:creationId xmlns="" xmlns:a16="http://schemas.microsoft.com/office/drawing/2014/main" id="{000EBE82-D7D2-48D9-9761-2437378384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971" y="958"/>
                  <a:ext cx="4572" cy="720"/>
                  <a:chOff x="17971" y="958"/>
                  <a:chExt cx="4572" cy="720"/>
                </a:xfrm>
              </p:grpSpPr>
              <p:sp>
                <p:nvSpPr>
                  <p:cNvPr id="60" name="Oval 293">
                    <a:extLst>
                      <a:ext uri="{FF2B5EF4-FFF2-40B4-BE49-F238E27FC236}">
                        <a16:creationId xmlns="" xmlns:a16="http://schemas.microsoft.com/office/drawing/2014/main" id="{2EE1F831-C747-435E-97D0-7D92E8E78D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971" y="958"/>
                    <a:ext cx="720" cy="72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 </a:t>
                    </a:r>
                    <a:endParaRPr kumimoji="0" lang="en-US" alt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1" name="Straight Arrow Connector 294">
                    <a:extLst>
                      <a:ext uri="{FF2B5EF4-FFF2-40B4-BE49-F238E27FC236}">
                        <a16:creationId xmlns="" xmlns:a16="http://schemas.microsoft.com/office/drawing/2014/main" id="{7CBC435A-A9D2-4D28-99C9-FDDF8ADC11D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585" y="1382"/>
                    <a:ext cx="3958" cy="0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44" name="Group 273">
                <a:extLst>
                  <a:ext uri="{FF2B5EF4-FFF2-40B4-BE49-F238E27FC236}">
                    <a16:creationId xmlns="" xmlns:a16="http://schemas.microsoft.com/office/drawing/2014/main" id="{809321E8-D97B-47C6-9D32-4A5B120A1B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4" y="5197"/>
                <a:ext cx="1824" cy="479"/>
                <a:chOff x="22686" y="0"/>
                <a:chExt cx="11589" cy="3048"/>
              </a:xfrm>
            </p:grpSpPr>
            <p:sp>
              <p:nvSpPr>
                <p:cNvPr id="52" name="Rectangle 282">
                  <a:extLst>
                    <a:ext uri="{FF2B5EF4-FFF2-40B4-BE49-F238E27FC236}">
                      <a16:creationId xmlns="" xmlns:a16="http://schemas.microsoft.com/office/drawing/2014/main" id="{7AA09351-4845-43A3-AE63-B7F2CC4E23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6" y="0"/>
                  <a:ext cx="5400" cy="3048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25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30</a:t>
                  </a:r>
                  <a:endParaRPr kumimoji="0" lang="en-US" altLang="en-US" sz="2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" name="Rectangle 283">
                  <a:extLst>
                    <a:ext uri="{FF2B5EF4-FFF2-40B4-BE49-F238E27FC236}">
                      <a16:creationId xmlns="" xmlns:a16="http://schemas.microsoft.com/office/drawing/2014/main" id="{78ABC2F8-DCBD-4B79-8B6F-CE5CC4F284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15" y="0"/>
                  <a:ext cx="3934" cy="3048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4" name="Group 284">
                  <a:extLst>
                    <a:ext uri="{FF2B5EF4-FFF2-40B4-BE49-F238E27FC236}">
                      <a16:creationId xmlns="" xmlns:a16="http://schemas.microsoft.com/office/drawing/2014/main" id="{CC0963A8-A81B-4D7C-B1BD-6A8C2D83379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703" y="956"/>
                  <a:ext cx="4572" cy="720"/>
                  <a:chOff x="29703" y="956"/>
                  <a:chExt cx="4572" cy="720"/>
                </a:xfrm>
              </p:grpSpPr>
              <p:sp>
                <p:nvSpPr>
                  <p:cNvPr id="55" name="Oval 285">
                    <a:extLst>
                      <a:ext uri="{FF2B5EF4-FFF2-40B4-BE49-F238E27FC236}">
                        <a16:creationId xmlns="" xmlns:a16="http://schemas.microsoft.com/office/drawing/2014/main" id="{0B291C44-970C-4C58-B744-6A5AAB38B1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03" y="956"/>
                    <a:ext cx="720" cy="72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kumimoji="0" lang="en-US" alt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56" name="Straight Arrow Connector 286">
                    <a:extLst>
                      <a:ext uri="{FF2B5EF4-FFF2-40B4-BE49-F238E27FC236}">
                        <a16:creationId xmlns="" xmlns:a16="http://schemas.microsoft.com/office/drawing/2014/main" id="{DF0E7928-E3EB-4574-9D9E-1F412028E22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0318" y="1380"/>
                    <a:ext cx="3957" cy="0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45" name="Group 289">
                <a:extLst>
                  <a:ext uri="{FF2B5EF4-FFF2-40B4-BE49-F238E27FC236}">
                    <a16:creationId xmlns="" xmlns:a16="http://schemas.microsoft.com/office/drawing/2014/main" id="{BF0CDCB4-4D95-438B-B478-011FF5774B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10" y="5182"/>
                <a:ext cx="1825" cy="479"/>
                <a:chOff x="10953" y="1"/>
                <a:chExt cx="11589" cy="3048"/>
              </a:xfrm>
            </p:grpSpPr>
            <p:sp>
              <p:nvSpPr>
                <p:cNvPr id="47" name="Rectangle 290">
                  <a:extLst>
                    <a:ext uri="{FF2B5EF4-FFF2-40B4-BE49-F238E27FC236}">
                      <a16:creationId xmlns="" xmlns:a16="http://schemas.microsoft.com/office/drawing/2014/main" id="{C00B9C7B-095D-4F9E-939A-B2333BF5AD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53" y="1"/>
                  <a:ext cx="5400" cy="3048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25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20</a:t>
                  </a:r>
                  <a:endParaRPr kumimoji="0" lang="en-US" altLang="en-US" sz="2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" name="Rectangle 291">
                  <a:extLst>
                    <a:ext uri="{FF2B5EF4-FFF2-40B4-BE49-F238E27FC236}">
                      <a16:creationId xmlns="" xmlns:a16="http://schemas.microsoft.com/office/drawing/2014/main" id="{F2E6F4DE-1EC3-4799-A087-4A248078BD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482" y="1"/>
                  <a:ext cx="3934" cy="3048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9" name="Group 292">
                  <a:extLst>
                    <a:ext uri="{FF2B5EF4-FFF2-40B4-BE49-F238E27FC236}">
                      <a16:creationId xmlns="" xmlns:a16="http://schemas.microsoft.com/office/drawing/2014/main" id="{EC563C26-E36D-4F2B-AC7B-4959C0EF7F5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971" y="958"/>
                  <a:ext cx="4572" cy="720"/>
                  <a:chOff x="17971" y="958"/>
                  <a:chExt cx="4572" cy="720"/>
                </a:xfrm>
              </p:grpSpPr>
              <p:sp>
                <p:nvSpPr>
                  <p:cNvPr id="50" name="Oval 293">
                    <a:extLst>
                      <a:ext uri="{FF2B5EF4-FFF2-40B4-BE49-F238E27FC236}">
                        <a16:creationId xmlns="" xmlns:a16="http://schemas.microsoft.com/office/drawing/2014/main" id="{819E0EB3-C1A8-4CEB-80F0-28E95E600D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971" y="958"/>
                    <a:ext cx="720" cy="72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kumimoji="0" lang="en-US" alt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51" name="Straight Arrow Connector 294">
                    <a:extLst>
                      <a:ext uri="{FF2B5EF4-FFF2-40B4-BE49-F238E27FC236}">
                        <a16:creationId xmlns="" xmlns:a16="http://schemas.microsoft.com/office/drawing/2014/main" id="{714E2C53-169B-4B2D-B25F-FC8B20869A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585" y="1382"/>
                    <a:ext cx="3958" cy="0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46" name="Rectangle 282">
                <a:extLst>
                  <a:ext uri="{FF2B5EF4-FFF2-40B4-BE49-F238E27FC236}">
                    <a16:creationId xmlns="" xmlns:a16="http://schemas.microsoft.com/office/drawing/2014/main" id="{69A43F63-3B29-4CE3-ACE9-48823CF59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9" y="5182"/>
                <a:ext cx="850" cy="47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25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altLang="en-US" sz="25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0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42784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CC926-8E1B-4C15-B840-2989A604C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procedure for reversing a linked list by iterative method starts from the head pointer as in other operations. </a:t>
            </a:r>
          </a:p>
          <a:p>
            <a:r>
              <a:rPr lang="en-US" dirty="0"/>
              <a:t>Steps involved in this process are: </a:t>
            </a:r>
          </a:p>
          <a:p>
            <a:pPr lvl="1"/>
            <a:r>
              <a:rPr lang="en-US" dirty="0"/>
              <a:t>Set the link pointer of the first node to NULL, </a:t>
            </a:r>
          </a:p>
          <a:p>
            <a:pPr lvl="1"/>
            <a:r>
              <a:rPr lang="en-US" dirty="0"/>
              <a:t>Second node’s link points to the first node, </a:t>
            </a:r>
          </a:p>
          <a:p>
            <a:pPr lvl="1"/>
            <a:r>
              <a:rPr lang="en-US" dirty="0"/>
              <a:t>Third node points to the second node and so on. </a:t>
            </a:r>
          </a:p>
          <a:p>
            <a:pPr lvl="1"/>
            <a:r>
              <a:rPr lang="en-US" dirty="0"/>
              <a:t>Finally, head should point to the last node.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A868AA71-01B8-4F90-97C4-604FA37DE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Iterative Approach</a:t>
            </a:r>
          </a:p>
        </p:txBody>
      </p:sp>
    </p:spTree>
    <p:extLst>
      <p:ext uri="{BB962C8B-B14F-4D97-AF65-F5344CB8AC3E}">
        <p14:creationId xmlns="" xmlns:p14="http://schemas.microsoft.com/office/powerpoint/2010/main" val="1488573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A88BB83-10EE-470B-8C20-BA449540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B6C3AF5-AC93-4268-A608-14986A7D3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49" y="1253452"/>
            <a:ext cx="9366624" cy="1585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59328ED-5B79-4036-AB0A-B23D0A2FD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49" y="2867972"/>
            <a:ext cx="9255787" cy="15663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256AECC9-9947-4703-BABE-F8A506644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23" y="4421380"/>
            <a:ext cx="9112518" cy="14566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E3BE56C-3D5A-4A20-A91D-D0B9A4E9B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42" y="5878046"/>
            <a:ext cx="9042699" cy="7477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E21694B2-0BA7-4AFC-95E7-2BE29CCD9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65" y="5909070"/>
            <a:ext cx="1542599" cy="5003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5131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59D346E-DF1E-4C81-AECE-C833F72D9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5491567" cy="45727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struct node *current = head;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struct node *</a:t>
            </a:r>
            <a:r>
              <a:rPr lang="en-US" dirty="0" err="1"/>
              <a:t>prev</a:t>
            </a:r>
            <a:r>
              <a:rPr lang="en-US" dirty="0"/>
              <a:t> = NULL;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struct node *next = NULL;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while (current != NULL) 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next = current-&gt;next;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current-&gt;next = </a:t>
            </a:r>
            <a:r>
              <a:rPr lang="en-US" dirty="0" err="1"/>
              <a:t>prev</a:t>
            </a:r>
            <a:r>
              <a:rPr lang="en-US" dirty="0"/>
              <a:t>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prev</a:t>
            </a:r>
            <a:r>
              <a:rPr lang="en-US" dirty="0"/>
              <a:t> = current;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current = next;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}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head  = </a:t>
            </a:r>
            <a:r>
              <a:rPr lang="en-US" dirty="0" err="1"/>
              <a:t>prev</a:t>
            </a:r>
            <a:r>
              <a:rPr lang="en-US" dirty="0"/>
              <a:t>;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3E447265-C024-4208-A43F-EFF41306E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Snippet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9287AF1-0150-4514-9CE5-343E0491DE58}"/>
              </a:ext>
            </a:extLst>
          </p:cNvPr>
          <p:cNvSpPr/>
          <p:nvPr/>
        </p:nvSpPr>
        <p:spPr>
          <a:xfrm>
            <a:off x="5913215" y="1230136"/>
            <a:ext cx="4743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head = 00530D18 (Address of the first node)</a:t>
            </a:r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7D49D9FB-4079-4797-B9BD-F71155D15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56047377"/>
              </p:ext>
            </p:extLst>
          </p:nvPr>
        </p:nvGraphicFramePr>
        <p:xfrm>
          <a:off x="5987651" y="1652968"/>
          <a:ext cx="5109188" cy="157734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094409">
                  <a:extLst>
                    <a:ext uri="{9D8B030D-6E8A-4147-A177-3AD203B41FA5}">
                      <a16:colId xmlns="" xmlns:a16="http://schemas.microsoft.com/office/drawing/2014/main" val="1965756631"/>
                    </a:ext>
                  </a:extLst>
                </a:gridCol>
                <a:gridCol w="2065143">
                  <a:extLst>
                    <a:ext uri="{9D8B030D-6E8A-4147-A177-3AD203B41FA5}">
                      <a16:colId xmlns="" xmlns:a16="http://schemas.microsoft.com/office/drawing/2014/main" val="543535943"/>
                    </a:ext>
                  </a:extLst>
                </a:gridCol>
                <a:gridCol w="1949636">
                  <a:extLst>
                    <a:ext uri="{9D8B030D-6E8A-4147-A177-3AD203B41FA5}">
                      <a16:colId xmlns="" xmlns:a16="http://schemas.microsoft.com/office/drawing/2014/main" val="2053486255"/>
                    </a:ext>
                  </a:extLst>
                </a:gridCol>
              </a:tblGrid>
              <a:tr h="2514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Data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Node Address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Next Pointer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375069136"/>
                  </a:ext>
                </a:extLst>
              </a:tr>
              <a:tr h="2514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10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00540D18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00540D38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559927358"/>
                  </a:ext>
                </a:extLst>
              </a:tr>
              <a:tr h="2514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20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00540D38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00540D48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169881592"/>
                  </a:ext>
                </a:extLst>
              </a:tr>
              <a:tr h="2514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30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00540D48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00540D58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190829894"/>
                  </a:ext>
                </a:extLst>
              </a:tr>
              <a:tr h="2514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40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00540D58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00540D68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317831187"/>
                  </a:ext>
                </a:extLst>
              </a:tr>
              <a:tr h="2514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50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00540D68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NULL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74251947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4283A997-2056-4F64-A404-C00D7357D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1642670"/>
              </p:ext>
            </p:extLst>
          </p:nvPr>
        </p:nvGraphicFramePr>
        <p:xfrm>
          <a:off x="5971518" y="3306612"/>
          <a:ext cx="5804846" cy="16275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740127">
                  <a:extLst>
                    <a:ext uri="{9D8B030D-6E8A-4147-A177-3AD203B41FA5}">
                      <a16:colId xmlns="" xmlns:a16="http://schemas.microsoft.com/office/drawing/2014/main" val="782672971"/>
                    </a:ext>
                  </a:extLst>
                </a:gridCol>
                <a:gridCol w="1687753">
                  <a:extLst>
                    <a:ext uri="{9D8B030D-6E8A-4147-A177-3AD203B41FA5}">
                      <a16:colId xmlns="" xmlns:a16="http://schemas.microsoft.com/office/drawing/2014/main" val="1459511199"/>
                    </a:ext>
                  </a:extLst>
                </a:gridCol>
                <a:gridCol w="1688483">
                  <a:extLst>
                    <a:ext uri="{9D8B030D-6E8A-4147-A177-3AD203B41FA5}">
                      <a16:colId xmlns="" xmlns:a16="http://schemas.microsoft.com/office/drawing/2014/main" val="1072743436"/>
                    </a:ext>
                  </a:extLst>
                </a:gridCol>
                <a:gridCol w="1688483">
                  <a:extLst>
                    <a:ext uri="{9D8B030D-6E8A-4147-A177-3AD203B41FA5}">
                      <a16:colId xmlns="" xmlns:a16="http://schemas.microsoft.com/office/drawing/2014/main" val="1117261225"/>
                    </a:ext>
                  </a:extLst>
                </a:gridCol>
              </a:tblGrid>
              <a:tr h="2712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Data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Current Address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Previous Address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Next Address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094429245"/>
                  </a:ext>
                </a:extLst>
              </a:tr>
              <a:tr h="2712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10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00000000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00000000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0028FFCC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631087354"/>
                  </a:ext>
                </a:extLst>
              </a:tr>
              <a:tr h="2712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20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00530D38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00530D18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00530D38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916116550"/>
                  </a:ext>
                </a:extLst>
              </a:tr>
              <a:tr h="2712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30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00530D48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00530D38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00530D48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859284701"/>
                  </a:ext>
                </a:extLst>
              </a:tr>
              <a:tr h="2712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40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00530D58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00530D48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00530D58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878473735"/>
                  </a:ext>
                </a:extLst>
              </a:tr>
              <a:tr h="2712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50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00530D68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00530D58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00530D68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91552809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CC11054-13ED-4883-AB31-BF861C5696BE}"/>
              </a:ext>
            </a:extLst>
          </p:cNvPr>
          <p:cNvSpPr/>
          <p:nvPr/>
        </p:nvSpPr>
        <p:spPr>
          <a:xfrm>
            <a:off x="5913215" y="4934110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head = 00530D68</a:t>
            </a:r>
            <a:endParaRPr lang="en-IN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C7652083-487D-4280-B5A7-FCC66042B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14313997"/>
              </p:ext>
            </p:extLst>
          </p:nvPr>
        </p:nvGraphicFramePr>
        <p:xfrm>
          <a:off x="5999228" y="5244993"/>
          <a:ext cx="3823646" cy="157734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642757">
                  <a:extLst>
                    <a:ext uri="{9D8B030D-6E8A-4147-A177-3AD203B41FA5}">
                      <a16:colId xmlns="" xmlns:a16="http://schemas.microsoft.com/office/drawing/2014/main" val="1921962203"/>
                    </a:ext>
                  </a:extLst>
                </a:gridCol>
                <a:gridCol w="1674012">
                  <a:extLst>
                    <a:ext uri="{9D8B030D-6E8A-4147-A177-3AD203B41FA5}">
                      <a16:colId xmlns="" xmlns:a16="http://schemas.microsoft.com/office/drawing/2014/main" val="1517539761"/>
                    </a:ext>
                  </a:extLst>
                </a:gridCol>
                <a:gridCol w="1506877">
                  <a:extLst>
                    <a:ext uri="{9D8B030D-6E8A-4147-A177-3AD203B41FA5}">
                      <a16:colId xmlns="" xmlns:a16="http://schemas.microsoft.com/office/drawing/2014/main" val="40948433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Data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Node Address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Next Pointer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665285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50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00530D68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00530D58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943528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40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00530D58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00530D48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502301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30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00530D48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00530D38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272519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20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00530D38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00530D18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44534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10</a:t>
                      </a:r>
                      <a:endParaRPr lang="en-IN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00530D18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NULL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015225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869681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F62AA0B-578C-44C6-9DBA-3B0832BF8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1568480"/>
          </a:xfrm>
        </p:spPr>
        <p:txBody>
          <a:bodyPr/>
          <a:lstStyle/>
          <a:p>
            <a:r>
              <a:rPr lang="en-US" dirty="0"/>
              <a:t>The list of alphabets as a linked list. </a:t>
            </a:r>
          </a:p>
          <a:p>
            <a:r>
              <a:rPr lang="en-US" dirty="0"/>
              <a:t>Data part consists of the alphabet and the pointer leads to the next alphabet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5B3B4A32-F813-49A6-8F06-BAB08E48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851D042-0B4B-43C9-8C59-373C6990A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95" y="3685310"/>
            <a:ext cx="10861002" cy="12330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83503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B8B408B-A6C2-44C7-8185-807AF4D3F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Using recursion, traverse the list till the end of the list.</a:t>
            </a:r>
            <a:endParaRPr lang="en-IN" dirty="0"/>
          </a:p>
          <a:p>
            <a:r>
              <a:rPr lang="en-US" dirty="0"/>
              <a:t>Step 2: Set the last node as the head node.</a:t>
            </a:r>
            <a:endParaRPr lang="en-IN" dirty="0"/>
          </a:p>
          <a:p>
            <a:r>
              <a:rPr lang="en-US" dirty="0"/>
              <a:t>Step 3: Currently, the pointer is in the last node</a:t>
            </a:r>
            <a:r>
              <a:rPr lang="en-US"/>
              <a:t>. </a:t>
            </a:r>
          </a:p>
          <a:p>
            <a:pPr lvl="1"/>
            <a:r>
              <a:rPr lang="en-US"/>
              <a:t>All </a:t>
            </a:r>
            <a:r>
              <a:rPr lang="en-US" dirty="0"/>
              <a:t>the remaining elements are stored in the stack.</a:t>
            </a:r>
            <a:endParaRPr lang="en-IN" dirty="0"/>
          </a:p>
          <a:p>
            <a:r>
              <a:rPr lang="en-US" dirty="0"/>
              <a:t>Step 4: Traversing back, the elements are popped out from the stack in the reverse order. </a:t>
            </a:r>
          </a:p>
          <a:p>
            <a:pPr lvl="1"/>
            <a:r>
              <a:rPr lang="en-US" dirty="0"/>
              <a:t>Create the link that points to the next element that pops out from the stack.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5D3F2CA9-DCCD-4969-ABD4-4C7996A62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Recursive Procedure</a:t>
            </a:r>
          </a:p>
        </p:txBody>
      </p:sp>
    </p:spTree>
    <p:extLst>
      <p:ext uri="{BB962C8B-B14F-4D97-AF65-F5344CB8AC3E}">
        <p14:creationId xmlns="" xmlns:p14="http://schemas.microsoft.com/office/powerpoint/2010/main" val="822982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6E6E39D-1287-43F8-A728-8C718617C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604211"/>
            <a:ext cx="6031894" cy="51152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struct node </a:t>
            </a:r>
            <a:r>
              <a:rPr lang="en-US" sz="2000" dirty="0" err="1"/>
              <a:t>recursiveReverse</a:t>
            </a:r>
            <a:r>
              <a:rPr lang="en-US" sz="2000" dirty="0"/>
              <a:t>(struct node *current)  {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/* current is set to head in the first iteration */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if (current == NULL)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	return NULL;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if (current-&gt;next == NULL) {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	head = current;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	return NULL;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}</a:t>
            </a:r>
            <a:endParaRPr lang="en-IN" sz="2000" dirty="0"/>
          </a:p>
          <a:p>
            <a:pPr marL="0" indent="0">
              <a:buNone/>
            </a:pPr>
            <a:r>
              <a:rPr lang="en-US" sz="2000" dirty="0" err="1"/>
              <a:t>recursiveReverse</a:t>
            </a:r>
            <a:r>
              <a:rPr lang="en-US" sz="2000" dirty="0"/>
              <a:t>(current-&gt;next);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current-&gt;next-&gt;next = current;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current-&gt;next = NULL;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return head;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}</a:t>
            </a:r>
            <a:endParaRPr lang="en-IN" sz="20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061A0C38-32DE-4DC4-B8B7-BFE48EA00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Snippet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D722599C-B608-4B92-AD71-94AEA4962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41985705"/>
              </p:ext>
            </p:extLst>
          </p:nvPr>
        </p:nvGraphicFramePr>
        <p:xfrm>
          <a:off x="6842183" y="1514156"/>
          <a:ext cx="1389380" cy="222657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389380">
                  <a:extLst>
                    <a:ext uri="{9D8B030D-6E8A-4147-A177-3AD203B41FA5}">
                      <a16:colId xmlns="" xmlns:a16="http://schemas.microsoft.com/office/drawing/2014/main" val="2684710527"/>
                    </a:ext>
                  </a:extLst>
                </a:gridCol>
              </a:tblGrid>
              <a:tr h="44531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>
                          <a:effectLst/>
                        </a:rPr>
                        <a:t>40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24527838"/>
                  </a:ext>
                </a:extLst>
              </a:tr>
              <a:tr h="44531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>
                          <a:effectLst/>
                        </a:rPr>
                        <a:t>30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4175072645"/>
                  </a:ext>
                </a:extLst>
              </a:tr>
              <a:tr h="44531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>
                          <a:effectLst/>
                        </a:rPr>
                        <a:t>20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563297062"/>
                  </a:ext>
                </a:extLst>
              </a:tr>
              <a:tr h="44531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>
                          <a:effectLst/>
                        </a:rPr>
                        <a:t>10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03891314"/>
                  </a:ext>
                </a:extLst>
              </a:tr>
              <a:tr h="44531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>
                          <a:effectLst/>
                        </a:rPr>
                        <a:t>Stack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6806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64FAB083-9313-4DC2-8C7D-8F748EBF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72861829"/>
              </p:ext>
            </p:extLst>
          </p:nvPr>
        </p:nvGraphicFramePr>
        <p:xfrm>
          <a:off x="8376776" y="1514156"/>
          <a:ext cx="1389380" cy="222657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389380">
                  <a:extLst>
                    <a:ext uri="{9D8B030D-6E8A-4147-A177-3AD203B41FA5}">
                      <a16:colId xmlns="" xmlns:a16="http://schemas.microsoft.com/office/drawing/2014/main" val="2684710527"/>
                    </a:ext>
                  </a:extLst>
                </a:gridCol>
              </a:tblGrid>
              <a:tr h="44531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>
                          <a:effectLst/>
                        </a:rPr>
                        <a:t>Pop-&gt;40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24527838"/>
                  </a:ext>
                </a:extLst>
              </a:tr>
              <a:tr h="44531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>
                          <a:effectLst/>
                        </a:rPr>
                        <a:t>30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4175072645"/>
                  </a:ext>
                </a:extLst>
              </a:tr>
              <a:tr h="44531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>
                          <a:effectLst/>
                        </a:rPr>
                        <a:t>20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563297062"/>
                  </a:ext>
                </a:extLst>
              </a:tr>
              <a:tr h="44531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>
                          <a:effectLst/>
                        </a:rPr>
                        <a:t>10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03891314"/>
                  </a:ext>
                </a:extLst>
              </a:tr>
              <a:tr h="44531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>
                          <a:effectLst/>
                        </a:rPr>
                        <a:t>Stack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680605"/>
                  </a:ext>
                </a:extLst>
              </a:tr>
            </a:tbl>
          </a:graphicData>
        </a:graphic>
      </p:graphicFrame>
      <p:pic>
        <p:nvPicPr>
          <p:cNvPr id="1025" name="Picture 4">
            <a:extLst>
              <a:ext uri="{FF2B5EF4-FFF2-40B4-BE49-F238E27FC236}">
                <a16:creationId xmlns="" xmlns:a16="http://schemas.microsoft.com/office/drawing/2014/main" id="{3F755428-EE03-48D6-8C4C-51D6B1B5D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732" y="2110654"/>
            <a:ext cx="9144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5">
            <a:extLst>
              <a:ext uri="{FF2B5EF4-FFF2-40B4-BE49-F238E27FC236}">
                <a16:creationId xmlns="" xmlns:a16="http://schemas.microsoft.com/office/drawing/2014/main" id="{54253B58-DE73-45C4-8265-626FD671B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369" y="2593254"/>
            <a:ext cx="9048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ADFA0C44-12D1-4CD3-BEF9-5B928389D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970595494"/>
              </p:ext>
            </p:extLst>
          </p:nvPr>
        </p:nvGraphicFramePr>
        <p:xfrm>
          <a:off x="6860801" y="4014011"/>
          <a:ext cx="1389380" cy="178125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389380">
                  <a:extLst>
                    <a:ext uri="{9D8B030D-6E8A-4147-A177-3AD203B41FA5}">
                      <a16:colId xmlns="" xmlns:a16="http://schemas.microsoft.com/office/drawing/2014/main" val="2684710527"/>
                    </a:ext>
                  </a:extLst>
                </a:gridCol>
              </a:tblGrid>
              <a:tr h="44531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>
                          <a:effectLst/>
                        </a:rPr>
                        <a:t>Pop-&gt;30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24527838"/>
                  </a:ext>
                </a:extLst>
              </a:tr>
              <a:tr h="44531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>
                          <a:effectLst/>
                        </a:rPr>
                        <a:t>20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563297062"/>
                  </a:ext>
                </a:extLst>
              </a:tr>
              <a:tr h="44531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>
                          <a:effectLst/>
                        </a:rPr>
                        <a:t>10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03891314"/>
                  </a:ext>
                </a:extLst>
              </a:tr>
              <a:tr h="44531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>
                          <a:effectLst/>
                        </a:rPr>
                        <a:t>Stack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68060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6E5895F-15C9-421B-B903-C1ABE9DEC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99" y="4251732"/>
            <a:ext cx="3276336" cy="10921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1949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7CF96A5-FE81-47E7-9E62-21D591D1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257837"/>
            <a:ext cx="5062076" cy="542005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mergeList</a:t>
            </a:r>
            <a:r>
              <a:rPr lang="en-US" dirty="0"/>
              <a:t>(struct node *p1,struct node *p2) 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/* p1 – points to the head of the first list. p2 – points to the head of the second list */</a:t>
            </a:r>
          </a:p>
          <a:p>
            <a:pPr marL="0" indent="0">
              <a:buNone/>
            </a:pPr>
            <a:r>
              <a:rPr lang="en-US" dirty="0"/>
              <a:t>while(p1!=NULL &amp;&amp; p2!=NULL)     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if(p1-&gt;data&lt; p2-&gt;data)  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/* Comparing the data in list1 and list2. Based on the relation the element is added to the new list */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add(p1-&gt;data);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p1=p1-&gt;next;         }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else if(p2-&gt;alpha &lt; p1-&gt;alpha)         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add(p2-&gt;alpha);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p2=p2-&gt;next;         }</a:t>
            </a:r>
          </a:p>
          <a:p>
            <a:pPr marL="0" indent="0">
              <a:buNone/>
            </a:pPr>
            <a:r>
              <a:rPr lang="en-US" dirty="0"/>
              <a:t>else if(p1-&gt;alpha==p2-&gt;alpha) 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/* Elimination of duplicate entries. Adding unique entry into the new list */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add(p1-&gt;alpha);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p1=p1-&gt;next;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p2=p2-&gt;next;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}     }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CC2F2D7D-09F3-47C0-9E87-DA84261D1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Merging of Two Lists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C36E663-1523-41C5-BF0F-557C03E7A9C0}"/>
              </a:ext>
            </a:extLst>
          </p:cNvPr>
          <p:cNvSpPr/>
          <p:nvPr/>
        </p:nvSpPr>
        <p:spPr>
          <a:xfrm>
            <a:off x="5805055" y="125783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/>
              <a:t>  /*When the second list is completed and the elements in the first list are left with. . Iterate till all the remaining elements are appended.*/</a:t>
            </a:r>
            <a:endParaRPr lang="en-IN" dirty="0"/>
          </a:p>
          <a:p>
            <a:r>
              <a:rPr lang="en-US" dirty="0"/>
              <a:t>    while(p1!=NULL)     {</a:t>
            </a:r>
            <a:endParaRPr lang="en-IN" dirty="0"/>
          </a:p>
          <a:p>
            <a:r>
              <a:rPr lang="en-US" dirty="0"/>
              <a:t>          add(p1-&gt;alpha);</a:t>
            </a:r>
            <a:endParaRPr lang="en-IN" dirty="0"/>
          </a:p>
          <a:p>
            <a:r>
              <a:rPr lang="en-US" dirty="0"/>
              <a:t>          p1=p1-&gt;next;</a:t>
            </a:r>
            <a:endParaRPr lang="en-IN" dirty="0"/>
          </a:p>
          <a:p>
            <a:r>
              <a:rPr lang="en-US" dirty="0"/>
              <a:t>    }</a:t>
            </a:r>
          </a:p>
          <a:p>
            <a:endParaRPr lang="en-IN" dirty="0"/>
          </a:p>
          <a:p>
            <a:pPr algn="just"/>
            <a:r>
              <a:rPr lang="en-US" dirty="0"/>
              <a:t>    /*If the number of elements in the second list is </a:t>
            </a:r>
            <a:r>
              <a:rPr lang="en-US" dirty="0" err="1"/>
              <a:t>morethan</a:t>
            </a:r>
            <a:r>
              <a:rPr lang="en-US" dirty="0"/>
              <a:t> the first list, then append them. Iterate till all the remaining elements are appended.*/</a:t>
            </a:r>
            <a:endParaRPr lang="en-IN" dirty="0"/>
          </a:p>
          <a:p>
            <a:r>
              <a:rPr lang="en-US" dirty="0"/>
              <a:t>    while(p2!=NULL)</a:t>
            </a:r>
            <a:endParaRPr lang="en-IN" dirty="0"/>
          </a:p>
          <a:p>
            <a:r>
              <a:rPr lang="en-US" dirty="0"/>
              <a:t>    {</a:t>
            </a:r>
            <a:endParaRPr lang="en-IN" dirty="0"/>
          </a:p>
          <a:p>
            <a:r>
              <a:rPr lang="en-US" dirty="0"/>
              <a:t>             add(p2-&gt;alpha);</a:t>
            </a:r>
            <a:endParaRPr lang="en-IN" dirty="0"/>
          </a:p>
          <a:p>
            <a:r>
              <a:rPr lang="en-US" dirty="0"/>
              <a:t>             p2=p2-&gt;next;</a:t>
            </a:r>
            <a:endParaRPr lang="en-IN" dirty="0"/>
          </a:p>
          <a:p>
            <a:r>
              <a:rPr lang="en-US" dirty="0"/>
              <a:t>    }</a:t>
            </a:r>
            <a:endParaRPr lang="en-IN" dirty="0"/>
          </a:p>
          <a:p>
            <a:r>
              <a:rPr lang="en-US" dirty="0"/>
              <a:t>}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26173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EE6BFDC3-E36C-497E-A6EA-AE3B0472D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Polynomial is the representation of sum of coefficient and exponents. A polynomial is expressed as: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f(x) = 10x</a:t>
            </a:r>
            <a:r>
              <a:rPr lang="en-US" baseline="30000" dirty="0"/>
              <a:t>3</a:t>
            </a:r>
            <a:r>
              <a:rPr lang="en-US" dirty="0"/>
              <a:t> + 12x</a:t>
            </a:r>
            <a:r>
              <a:rPr lang="en-US" baseline="30000" dirty="0"/>
              <a:t>2</a:t>
            </a:r>
            <a:r>
              <a:rPr lang="en-US" dirty="0"/>
              <a:t> - 11x</a:t>
            </a:r>
            <a:r>
              <a:rPr lang="en-US" baseline="30000" dirty="0"/>
              <a:t>1</a:t>
            </a:r>
            <a:r>
              <a:rPr lang="en-US" dirty="0"/>
              <a:t> + 1x</a:t>
            </a:r>
            <a:r>
              <a:rPr lang="en-US" baseline="30000" dirty="0"/>
              <a:t>0</a:t>
            </a:r>
            <a:endParaRPr lang="en-IN" dirty="0"/>
          </a:p>
          <a:p>
            <a:r>
              <a:rPr lang="en-US" dirty="0"/>
              <a:t>The coefficients are 10, 12, 11 and 1 and the exponents are 3, 2, 1 and 0. 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struct polynomial 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int coefficient;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int exponent;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struct polynomial *next;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}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56C26C02-5C4D-4E25-9A72-0CDB6922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Polynomial Expressions</a:t>
            </a:r>
          </a:p>
        </p:txBody>
      </p:sp>
    </p:spTree>
    <p:extLst>
      <p:ext uri="{BB962C8B-B14F-4D97-AF65-F5344CB8AC3E}">
        <p14:creationId xmlns="" xmlns:p14="http://schemas.microsoft.com/office/powerpoint/2010/main" val="797215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2D5B139-E78A-4076-B561-FACD67DD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grpSp>
        <p:nvGrpSpPr>
          <p:cNvPr id="9" name="Group 1">
            <a:extLst>
              <a:ext uri="{FF2B5EF4-FFF2-40B4-BE49-F238E27FC236}">
                <a16:creationId xmlns="" xmlns:a16="http://schemas.microsoft.com/office/drawing/2014/main" id="{2BC5716F-6E4E-46E4-BD25-85A3E54E20E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91491" y="1430049"/>
            <a:ext cx="8520546" cy="1741873"/>
            <a:chOff x="1440" y="11651"/>
            <a:chExt cx="9026" cy="1845"/>
          </a:xfrm>
        </p:grpSpPr>
        <p:sp>
          <p:nvSpPr>
            <p:cNvPr id="10" name="AutoShape 23">
              <a:extLst>
                <a:ext uri="{FF2B5EF4-FFF2-40B4-BE49-F238E27FC236}">
                  <a16:creationId xmlns="" xmlns:a16="http://schemas.microsoft.com/office/drawing/2014/main" id="{A1B0373E-DF15-4A50-8C66-E2215137D51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40" y="11651"/>
              <a:ext cx="9026" cy="184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2000" dirty="0"/>
            </a:p>
          </p:txBody>
        </p:sp>
        <p:grpSp>
          <p:nvGrpSpPr>
            <p:cNvPr id="11" name="Group 19">
              <a:extLst>
                <a:ext uri="{FF2B5EF4-FFF2-40B4-BE49-F238E27FC236}">
                  <a16:creationId xmlns="" xmlns:a16="http://schemas.microsoft.com/office/drawing/2014/main" id="{13F5BED4-A8F0-4ECD-9227-76033989C2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2" y="11848"/>
              <a:ext cx="1746" cy="556"/>
              <a:chOff x="1874" y="12239"/>
              <a:chExt cx="1746" cy="556"/>
            </a:xfrm>
          </p:grpSpPr>
          <p:sp>
            <p:nvSpPr>
              <p:cNvPr id="29" name="Rectangle 22">
                <a:extLst>
                  <a:ext uri="{FF2B5EF4-FFF2-40B4-BE49-F238E27FC236}">
                    <a16:creationId xmlns="" xmlns:a16="http://schemas.microsoft.com/office/drawing/2014/main" id="{7D5C4CCB-D7ED-4FDA-B2ED-7F6FB712FA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4" y="12239"/>
                <a:ext cx="569" cy="553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54000" rIns="54000" bIns="5400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10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" name="Rectangle 21">
                <a:extLst>
                  <a:ext uri="{FF2B5EF4-FFF2-40B4-BE49-F238E27FC236}">
                    <a16:creationId xmlns="" xmlns:a16="http://schemas.microsoft.com/office/drawing/2014/main" id="{C60C2464-B9EA-4A71-B04B-471DA0661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0" y="12240"/>
                <a:ext cx="570" cy="552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54000" rIns="54000" bIns="5400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3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" name="Rectangle 20">
                <a:extLst>
                  <a:ext uri="{FF2B5EF4-FFF2-40B4-BE49-F238E27FC236}">
                    <a16:creationId xmlns="" xmlns:a16="http://schemas.microsoft.com/office/drawing/2014/main" id="{3C79AEC0-6A45-4628-91F6-8633C5B04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1" y="12242"/>
                <a:ext cx="569" cy="553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54000" rIns="54000" bIns="5400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IN" sz="2000"/>
              </a:p>
            </p:txBody>
          </p:sp>
        </p:grpSp>
        <p:grpSp>
          <p:nvGrpSpPr>
            <p:cNvPr id="12" name="Group 15">
              <a:extLst>
                <a:ext uri="{FF2B5EF4-FFF2-40B4-BE49-F238E27FC236}">
                  <a16:creationId xmlns="" xmlns:a16="http://schemas.microsoft.com/office/drawing/2014/main" id="{B15EFD2A-3F1C-4A6C-B1B0-5B6C103E9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6" y="11850"/>
              <a:ext cx="1761" cy="556"/>
              <a:chOff x="1859" y="12239"/>
              <a:chExt cx="1761" cy="556"/>
            </a:xfrm>
          </p:grpSpPr>
          <p:sp>
            <p:nvSpPr>
              <p:cNvPr id="26" name="Rectangle 18">
                <a:extLst>
                  <a:ext uri="{FF2B5EF4-FFF2-40B4-BE49-F238E27FC236}">
                    <a16:creationId xmlns="" xmlns:a16="http://schemas.microsoft.com/office/drawing/2014/main" id="{25155016-418E-4F57-8DFD-59C925684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9" y="12239"/>
                <a:ext cx="569" cy="553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54000" rIns="54000" bIns="5400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12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" name="Rectangle 17">
                <a:extLst>
                  <a:ext uri="{FF2B5EF4-FFF2-40B4-BE49-F238E27FC236}">
                    <a16:creationId xmlns="" xmlns:a16="http://schemas.microsoft.com/office/drawing/2014/main" id="{6128675A-AE49-48EA-B920-C42EC8D2A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0" y="12240"/>
                <a:ext cx="570" cy="552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54000" rIns="54000" bIns="5400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2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" name="Rectangle 16">
                <a:extLst>
                  <a:ext uri="{FF2B5EF4-FFF2-40B4-BE49-F238E27FC236}">
                    <a16:creationId xmlns="" xmlns:a16="http://schemas.microsoft.com/office/drawing/2014/main" id="{48136A02-5F4A-4EE1-8EFC-BD35C8716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1" y="12242"/>
                <a:ext cx="569" cy="553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54000" rIns="54000" bIns="5400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IN" sz="2000"/>
              </a:p>
            </p:txBody>
          </p:sp>
        </p:grpSp>
        <p:grpSp>
          <p:nvGrpSpPr>
            <p:cNvPr id="13" name="Group 11">
              <a:extLst>
                <a:ext uri="{FF2B5EF4-FFF2-40B4-BE49-F238E27FC236}">
                  <a16:creationId xmlns="" xmlns:a16="http://schemas.microsoft.com/office/drawing/2014/main" id="{ED998ACB-7C4D-4CB3-A99A-747C9D0035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43" y="11862"/>
              <a:ext cx="1761" cy="556"/>
              <a:chOff x="1859" y="12239"/>
              <a:chExt cx="1761" cy="556"/>
            </a:xfrm>
          </p:grpSpPr>
          <p:sp>
            <p:nvSpPr>
              <p:cNvPr id="23" name="Rectangle 14">
                <a:extLst>
                  <a:ext uri="{FF2B5EF4-FFF2-40B4-BE49-F238E27FC236}">
                    <a16:creationId xmlns="" xmlns:a16="http://schemas.microsoft.com/office/drawing/2014/main" id="{C2B4A10D-EC57-4B29-B0D3-DA9A58F5B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9" y="12239"/>
                <a:ext cx="569" cy="553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54000" rIns="54000" bIns="5400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-11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" name="Rectangle 13">
                <a:extLst>
                  <a:ext uri="{FF2B5EF4-FFF2-40B4-BE49-F238E27FC236}">
                    <a16:creationId xmlns="" xmlns:a16="http://schemas.microsoft.com/office/drawing/2014/main" id="{96641695-B3F0-464E-A4D7-6F74485B0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0" y="12240"/>
                <a:ext cx="570" cy="552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54000" rIns="54000" bIns="5400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" name="Rectangle 12">
                <a:extLst>
                  <a:ext uri="{FF2B5EF4-FFF2-40B4-BE49-F238E27FC236}">
                    <a16:creationId xmlns="" xmlns:a16="http://schemas.microsoft.com/office/drawing/2014/main" id="{22D39D6E-F27B-48C8-8F3D-D7F001B70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1" y="12242"/>
                <a:ext cx="569" cy="553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54000" rIns="54000" bIns="5400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IN" sz="2000"/>
              </a:p>
            </p:txBody>
          </p:sp>
        </p:grpSp>
        <p:grpSp>
          <p:nvGrpSpPr>
            <p:cNvPr id="14" name="Group 7">
              <a:extLst>
                <a:ext uri="{FF2B5EF4-FFF2-40B4-BE49-F238E27FC236}">
                  <a16:creationId xmlns="" xmlns:a16="http://schemas.microsoft.com/office/drawing/2014/main" id="{23FA6F8E-48E2-474F-839B-1BE80E737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5" y="11853"/>
              <a:ext cx="1761" cy="556"/>
              <a:chOff x="1859" y="12239"/>
              <a:chExt cx="1761" cy="556"/>
            </a:xfrm>
          </p:grpSpPr>
          <p:sp>
            <p:nvSpPr>
              <p:cNvPr id="20" name="Rectangle 10">
                <a:extLst>
                  <a:ext uri="{FF2B5EF4-FFF2-40B4-BE49-F238E27FC236}">
                    <a16:creationId xmlns="" xmlns:a16="http://schemas.microsoft.com/office/drawing/2014/main" id="{41A9B84A-B4C9-4DDA-B560-FCD8D1644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9" y="12239"/>
                <a:ext cx="569" cy="553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54000" rIns="54000" bIns="5400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" name="Rectangle 9">
                <a:extLst>
                  <a:ext uri="{FF2B5EF4-FFF2-40B4-BE49-F238E27FC236}">
                    <a16:creationId xmlns="" xmlns:a16="http://schemas.microsoft.com/office/drawing/2014/main" id="{90F831A7-6842-4A30-9432-05E2C1378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0" y="12240"/>
                <a:ext cx="570" cy="552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54000" rIns="54000" bIns="5400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0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" name="Rectangle 8">
                <a:extLst>
                  <a:ext uri="{FF2B5EF4-FFF2-40B4-BE49-F238E27FC236}">
                    <a16:creationId xmlns="" xmlns:a16="http://schemas.microsoft.com/office/drawing/2014/main" id="{2C12B0F7-742D-4714-AFB7-B27B5829A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1" y="12242"/>
                <a:ext cx="569" cy="553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54000" rIns="54000" bIns="5400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IN" sz="2000"/>
              </a:p>
            </p:txBody>
          </p:sp>
        </p:grpSp>
        <p:sp>
          <p:nvSpPr>
            <p:cNvPr id="15" name="AutoShape 6">
              <a:extLst>
                <a:ext uri="{FF2B5EF4-FFF2-40B4-BE49-F238E27FC236}">
                  <a16:creationId xmlns="" xmlns:a16="http://schemas.microsoft.com/office/drawing/2014/main" id="{95B1C704-7AFC-4883-AF56-8002636152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0" y="12127"/>
              <a:ext cx="424" cy="1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16" name="AutoShape 5">
              <a:extLst>
                <a:ext uri="{FF2B5EF4-FFF2-40B4-BE49-F238E27FC236}">
                  <a16:creationId xmlns="" xmlns:a16="http://schemas.microsoft.com/office/drawing/2014/main" id="{FE620E64-D7D9-4A80-8F89-112916A69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9" y="12130"/>
              <a:ext cx="352" cy="9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17" name="AutoShape 4">
              <a:extLst>
                <a:ext uri="{FF2B5EF4-FFF2-40B4-BE49-F238E27FC236}">
                  <a16:creationId xmlns="" xmlns:a16="http://schemas.microsoft.com/office/drawing/2014/main" id="{1E6249A8-5FB2-42BE-B8C2-7763037144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26" y="12130"/>
              <a:ext cx="337" cy="12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19" name="AutoShape 2">
              <a:extLst>
                <a:ext uri="{FF2B5EF4-FFF2-40B4-BE49-F238E27FC236}">
                  <a16:creationId xmlns="" xmlns:a16="http://schemas.microsoft.com/office/drawing/2014/main" id="{1E4A0475-DBBF-4534-8E4D-C3E0958A65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76" y="11863"/>
              <a:ext cx="570" cy="52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</p:grpSp>
      <p:sp>
        <p:nvSpPr>
          <p:cNvPr id="32" name="Rectangle 38">
            <a:extLst>
              <a:ext uri="{FF2B5EF4-FFF2-40B4-BE49-F238E27FC236}">
                <a16:creationId xmlns="" xmlns:a16="http://schemas.microsoft.com/office/drawing/2014/main" id="{5FF64036-B6CF-4290-AD06-F4384BEDC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427" y="2460842"/>
            <a:ext cx="6717281" cy="40481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IN" altLang="ja-JP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Polynomial representation for f(x) = 10x</a:t>
            </a:r>
            <a:r>
              <a:rPr kumimoji="0" lang="en-IN" altLang="ja-JP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3</a:t>
            </a:r>
            <a:r>
              <a:rPr kumimoji="0" lang="en-IN" altLang="ja-JP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 + 12x</a:t>
            </a:r>
            <a:r>
              <a:rPr kumimoji="0" lang="en-IN" altLang="ja-JP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2</a:t>
            </a:r>
            <a:r>
              <a:rPr kumimoji="0" lang="en-IN" altLang="ja-JP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 - 11x</a:t>
            </a:r>
            <a:r>
              <a:rPr kumimoji="0" lang="en-IN" altLang="ja-JP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1</a:t>
            </a:r>
            <a:r>
              <a:rPr kumimoji="0" lang="en-IN" altLang="ja-JP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 + 1x</a:t>
            </a:r>
            <a:r>
              <a:rPr kumimoji="0" lang="en-IN" altLang="ja-JP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0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70692571-CDAF-4902-8475-4A01A9C313A3}"/>
              </a:ext>
            </a:extLst>
          </p:cNvPr>
          <p:cNvSpPr/>
          <p:nvPr/>
        </p:nvSpPr>
        <p:spPr>
          <a:xfrm>
            <a:off x="1504899" y="3296283"/>
            <a:ext cx="988388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</a:rPr>
              <a:t>The operations performed on a polynomial expression are addition, subtraction, multiplication and division.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</a:rPr>
              <a:t>Operation in a polynomial equation depends on the exponent.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</a:rPr>
              <a:t>To perform addition the exponents should match. </a:t>
            </a:r>
            <a:endParaRPr lang="en-IN" sz="2800" dirty="0"/>
          </a:p>
        </p:txBody>
      </p:sp>
    </p:spTree>
    <p:extLst>
      <p:ext uri="{BB962C8B-B14F-4D97-AF65-F5344CB8AC3E}">
        <p14:creationId xmlns="" xmlns:p14="http://schemas.microsoft.com/office/powerpoint/2010/main" val="885275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474E7C27-716A-4974-BEEC-4B4F1332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Polynomial Addition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AA7ADB19-27F0-4CC2-8FCA-695B32531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55339197"/>
              </p:ext>
            </p:extLst>
          </p:nvPr>
        </p:nvGraphicFramePr>
        <p:xfrm>
          <a:off x="1967346" y="1427018"/>
          <a:ext cx="8257309" cy="23014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179488">
                  <a:extLst>
                    <a:ext uri="{9D8B030D-6E8A-4147-A177-3AD203B41FA5}">
                      <a16:colId xmlns="" xmlns:a16="http://schemas.microsoft.com/office/drawing/2014/main" val="2256938462"/>
                    </a:ext>
                  </a:extLst>
                </a:gridCol>
                <a:gridCol w="1179488">
                  <a:extLst>
                    <a:ext uri="{9D8B030D-6E8A-4147-A177-3AD203B41FA5}">
                      <a16:colId xmlns="" xmlns:a16="http://schemas.microsoft.com/office/drawing/2014/main" val="1074255000"/>
                    </a:ext>
                  </a:extLst>
                </a:gridCol>
                <a:gridCol w="1179488">
                  <a:extLst>
                    <a:ext uri="{9D8B030D-6E8A-4147-A177-3AD203B41FA5}">
                      <a16:colId xmlns="" xmlns:a16="http://schemas.microsoft.com/office/drawing/2014/main" val="3297856550"/>
                    </a:ext>
                  </a:extLst>
                </a:gridCol>
                <a:gridCol w="1179488">
                  <a:extLst>
                    <a:ext uri="{9D8B030D-6E8A-4147-A177-3AD203B41FA5}">
                      <a16:colId xmlns="" xmlns:a16="http://schemas.microsoft.com/office/drawing/2014/main" val="1664838192"/>
                    </a:ext>
                  </a:extLst>
                </a:gridCol>
                <a:gridCol w="1179488">
                  <a:extLst>
                    <a:ext uri="{9D8B030D-6E8A-4147-A177-3AD203B41FA5}">
                      <a16:colId xmlns="" xmlns:a16="http://schemas.microsoft.com/office/drawing/2014/main" val="1681962928"/>
                    </a:ext>
                  </a:extLst>
                </a:gridCol>
                <a:gridCol w="1179488">
                  <a:extLst>
                    <a:ext uri="{9D8B030D-6E8A-4147-A177-3AD203B41FA5}">
                      <a16:colId xmlns="" xmlns:a16="http://schemas.microsoft.com/office/drawing/2014/main" val="3291777637"/>
                    </a:ext>
                  </a:extLst>
                </a:gridCol>
                <a:gridCol w="1180381">
                  <a:extLst>
                    <a:ext uri="{9D8B030D-6E8A-4147-A177-3AD203B41FA5}">
                      <a16:colId xmlns="" xmlns:a16="http://schemas.microsoft.com/office/drawing/2014/main" val="378189303"/>
                    </a:ext>
                  </a:extLst>
                </a:gridCol>
              </a:tblGrid>
              <a:tr h="76714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a(x) =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10x</a:t>
                      </a:r>
                      <a:r>
                        <a:rPr lang="en-US" sz="1800" baseline="300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+11x</a:t>
                      </a:r>
                      <a:r>
                        <a:rPr lang="en-US" sz="1800" baseline="300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N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+9x</a:t>
                      </a:r>
                      <a:r>
                        <a:rPr lang="en-US" sz="1800" baseline="30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+0x</a:t>
                      </a:r>
                      <a:endParaRPr lang="en-IN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+2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32435787"/>
                  </a:ext>
                </a:extLst>
              </a:tr>
              <a:tr h="76714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b(x) =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14x</a:t>
                      </a:r>
                      <a:r>
                        <a:rPr lang="en-US" sz="1800" b="1" baseline="300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IN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N" sz="18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-11x</a:t>
                      </a:r>
                      <a:r>
                        <a:rPr lang="en-US" sz="1800" b="1" baseline="300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N" sz="18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N" sz="18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+2x</a:t>
                      </a:r>
                      <a:endParaRPr lang="en-IN" sz="18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+3</a:t>
                      </a:r>
                      <a:endParaRPr lang="en-IN" sz="18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83347928"/>
                  </a:ext>
                </a:extLst>
              </a:tr>
              <a:tr h="76714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sum(x) = 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14x</a:t>
                      </a:r>
                      <a:r>
                        <a:rPr lang="en-US" sz="1800" b="1" baseline="30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IN" sz="18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+10x</a:t>
                      </a:r>
                      <a:r>
                        <a:rPr lang="en-US" sz="1800" b="1" baseline="300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IN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+0x</a:t>
                      </a:r>
                      <a:r>
                        <a:rPr lang="en-US" sz="1800" b="1" baseline="300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N" sz="18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+9x</a:t>
                      </a:r>
                      <a:r>
                        <a:rPr lang="en-US" sz="1800" b="1" baseline="30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18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+2x</a:t>
                      </a:r>
                      <a:endParaRPr lang="en-IN" sz="18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+5</a:t>
                      </a:r>
                      <a:endParaRPr lang="en-IN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95984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273435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E4543624-1D69-4591-A343-F3AF00C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Polynomial Multiplication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F60D4A82-F0B8-4CFB-A302-C84C7CCB5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86145515"/>
              </p:ext>
            </p:extLst>
          </p:nvPr>
        </p:nvGraphicFramePr>
        <p:xfrm>
          <a:off x="1399309" y="1496291"/>
          <a:ext cx="8437419" cy="362790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59175">
                  <a:extLst>
                    <a:ext uri="{9D8B030D-6E8A-4147-A177-3AD203B41FA5}">
                      <a16:colId xmlns="" xmlns:a16="http://schemas.microsoft.com/office/drawing/2014/main" val="2415926647"/>
                    </a:ext>
                  </a:extLst>
                </a:gridCol>
                <a:gridCol w="1525729">
                  <a:extLst>
                    <a:ext uri="{9D8B030D-6E8A-4147-A177-3AD203B41FA5}">
                      <a16:colId xmlns="" xmlns:a16="http://schemas.microsoft.com/office/drawing/2014/main" val="1447864001"/>
                    </a:ext>
                  </a:extLst>
                </a:gridCol>
                <a:gridCol w="1525729">
                  <a:extLst>
                    <a:ext uri="{9D8B030D-6E8A-4147-A177-3AD203B41FA5}">
                      <a16:colId xmlns="" xmlns:a16="http://schemas.microsoft.com/office/drawing/2014/main" val="2800525784"/>
                    </a:ext>
                  </a:extLst>
                </a:gridCol>
                <a:gridCol w="1525729">
                  <a:extLst>
                    <a:ext uri="{9D8B030D-6E8A-4147-A177-3AD203B41FA5}">
                      <a16:colId xmlns="" xmlns:a16="http://schemas.microsoft.com/office/drawing/2014/main" val="2568687243"/>
                    </a:ext>
                  </a:extLst>
                </a:gridCol>
                <a:gridCol w="1901057">
                  <a:extLst>
                    <a:ext uri="{9D8B030D-6E8A-4147-A177-3AD203B41FA5}">
                      <a16:colId xmlns="" xmlns:a16="http://schemas.microsoft.com/office/drawing/2014/main" val="2079200164"/>
                    </a:ext>
                  </a:extLst>
                </a:gridCol>
              </a:tblGrid>
              <a:tr h="44209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a(x) =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IN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+9x</a:t>
                      </a:r>
                      <a:r>
                        <a:rPr lang="en-US" sz="2000" b="1" kern="1200" baseline="3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2000" b="1" kern="1200" baseline="300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+x</a:t>
                      </a:r>
                      <a:endParaRPr lang="en-IN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  <a:endParaRPr lang="en-IN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11989111"/>
                  </a:ext>
                </a:extLst>
              </a:tr>
              <a:tr h="44209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b(x) =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N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N" sz="20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2x</a:t>
                      </a:r>
                      <a:endParaRPr lang="en-IN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</a:rPr>
                        <a:t>+2</a:t>
                      </a:r>
                      <a:endParaRPr lang="en-IN" sz="20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02716251"/>
                  </a:ext>
                </a:extLst>
              </a:tr>
              <a:tr h="91457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Multiply by 2x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18x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N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+2x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</a:rPr>
                        <a:t>+2x</a:t>
                      </a:r>
                      <a:endParaRPr lang="en-IN" sz="20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N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12417536"/>
                  </a:ext>
                </a:extLst>
              </a:tr>
              <a:tr h="91457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Multiply by 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N" sz="20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+18x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</a:rPr>
                        <a:t>+2x</a:t>
                      </a:r>
                      <a:endParaRPr lang="en-IN" sz="20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</a:rPr>
                        <a:t>+2</a:t>
                      </a:r>
                      <a:endParaRPr lang="en-IN" sz="20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42029110"/>
                  </a:ext>
                </a:extLst>
              </a:tr>
              <a:tr h="91457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multiply(x) =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</a:rPr>
                        <a:t>18x</a:t>
                      </a:r>
                      <a:r>
                        <a:rPr lang="en-US" sz="2000" b="1" baseline="300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N" sz="20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</a:rPr>
                        <a:t>+20x</a:t>
                      </a:r>
                      <a:r>
                        <a:rPr lang="en-US" sz="2000" b="1" baseline="30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20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</a:rPr>
                        <a:t>+4x</a:t>
                      </a:r>
                      <a:endParaRPr lang="en-IN" sz="20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+2</a:t>
                      </a:r>
                      <a:endParaRPr lang="en-IN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2320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742325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ACCD49DC-12AD-48E6-BB5C-330AF73A2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399309"/>
            <a:ext cx="10983131" cy="532014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If </a:t>
            </a:r>
            <a:r>
              <a:rPr lang="en-US" sz="2400" dirty="0" err="1"/>
              <a:t>polynomial_a</a:t>
            </a:r>
            <a:r>
              <a:rPr lang="en-US" sz="2400" dirty="0"/>
              <a:t>-&gt;exp = </a:t>
            </a:r>
            <a:r>
              <a:rPr lang="en-US" sz="2400" dirty="0" err="1"/>
              <a:t>polynomial_b</a:t>
            </a:r>
            <a:r>
              <a:rPr lang="en-US" sz="2400" dirty="0"/>
              <a:t>-&gt;exp then</a:t>
            </a:r>
            <a:endParaRPr lang="en-IN" sz="2400" dirty="0"/>
          </a:p>
          <a:p>
            <a:pPr marL="0" indent="0">
              <a:buNone/>
            </a:pPr>
            <a:r>
              <a:rPr lang="en-US" sz="2400" dirty="0"/>
              <a:t>	Add the coefficients and exponent of </a:t>
            </a:r>
            <a:r>
              <a:rPr lang="en-US" sz="2400" dirty="0" err="1"/>
              <a:t>polynomial_a</a:t>
            </a:r>
            <a:r>
              <a:rPr lang="en-US" sz="2400" dirty="0"/>
              <a:t> and </a:t>
            </a:r>
            <a:r>
              <a:rPr lang="en-US" sz="2400" dirty="0" err="1"/>
              <a:t>polynomial_b</a:t>
            </a:r>
            <a:r>
              <a:rPr lang="en-US" sz="2400" dirty="0"/>
              <a:t> to the result</a:t>
            </a:r>
            <a:endParaRPr lang="en-IN" sz="2400" dirty="0"/>
          </a:p>
          <a:p>
            <a:pPr marL="0" indent="0">
              <a:buNone/>
            </a:pPr>
            <a:r>
              <a:rPr lang="en-US" sz="2400" dirty="0"/>
              <a:t>	Advance the link pointer of </a:t>
            </a:r>
            <a:r>
              <a:rPr lang="en-US" sz="2400" dirty="0" err="1"/>
              <a:t>polynomial_a</a:t>
            </a:r>
            <a:r>
              <a:rPr lang="en-US" sz="2400" dirty="0"/>
              <a:t> and </a:t>
            </a:r>
            <a:r>
              <a:rPr lang="en-US" sz="2400" dirty="0" err="1"/>
              <a:t>polynomial_b</a:t>
            </a:r>
            <a:r>
              <a:rPr lang="en-US" sz="2400" dirty="0"/>
              <a:t> to the next item in the list.</a:t>
            </a:r>
            <a:endParaRPr lang="en-IN" sz="2400" dirty="0"/>
          </a:p>
          <a:p>
            <a:r>
              <a:rPr lang="en-US" sz="2400" dirty="0"/>
              <a:t>If </a:t>
            </a:r>
            <a:r>
              <a:rPr lang="en-US" sz="2400" dirty="0" err="1"/>
              <a:t>polynomial_a</a:t>
            </a:r>
            <a:r>
              <a:rPr lang="en-US" sz="2400" dirty="0"/>
              <a:t>-&gt;exp &gt; </a:t>
            </a:r>
            <a:r>
              <a:rPr lang="en-US" sz="2400" dirty="0" err="1"/>
              <a:t>polynomial_b</a:t>
            </a:r>
            <a:r>
              <a:rPr lang="en-US" sz="2400" dirty="0"/>
              <a:t>-&gt;exp then</a:t>
            </a:r>
            <a:endParaRPr lang="en-IN" sz="2400" dirty="0"/>
          </a:p>
          <a:p>
            <a:pPr marL="0" indent="0">
              <a:buNone/>
            </a:pPr>
            <a:r>
              <a:rPr lang="en-US" sz="2400" dirty="0"/>
              <a:t>	Add the coefficient and exponent of </a:t>
            </a:r>
            <a:r>
              <a:rPr lang="en-US" sz="2400" dirty="0" err="1"/>
              <a:t>polynomial_a</a:t>
            </a:r>
            <a:r>
              <a:rPr lang="en-US" sz="2400" dirty="0"/>
              <a:t> to the result </a:t>
            </a:r>
            <a:endParaRPr lang="en-IN" sz="2400" dirty="0"/>
          </a:p>
          <a:p>
            <a:pPr marL="0" indent="0">
              <a:buNone/>
            </a:pPr>
            <a:r>
              <a:rPr lang="en-US" sz="2400" dirty="0"/>
              <a:t>	Advance the link pointer of </a:t>
            </a:r>
            <a:r>
              <a:rPr lang="en-US" sz="2400" dirty="0" err="1"/>
              <a:t>polynomial_a</a:t>
            </a:r>
            <a:r>
              <a:rPr lang="en-US" sz="2400" dirty="0"/>
              <a:t> to the next item in the list.</a:t>
            </a:r>
            <a:endParaRPr lang="en-IN" sz="2400" dirty="0"/>
          </a:p>
          <a:p>
            <a:r>
              <a:rPr lang="en-US" sz="2400" dirty="0"/>
              <a:t>else</a:t>
            </a:r>
            <a:endParaRPr lang="en-IN" sz="2400" dirty="0"/>
          </a:p>
          <a:p>
            <a:pPr marL="0" indent="0">
              <a:buNone/>
            </a:pPr>
            <a:r>
              <a:rPr lang="en-US" sz="2400" dirty="0"/>
              <a:t>	Add the coefficient and exponent of </a:t>
            </a:r>
            <a:r>
              <a:rPr lang="en-US" sz="2400" dirty="0" err="1"/>
              <a:t>polynomial_b</a:t>
            </a:r>
            <a:r>
              <a:rPr lang="en-US" sz="2400" dirty="0"/>
              <a:t> to the result </a:t>
            </a:r>
            <a:endParaRPr lang="en-IN" sz="2400" dirty="0"/>
          </a:p>
          <a:p>
            <a:pPr marL="0" indent="0">
              <a:buNone/>
            </a:pPr>
            <a:r>
              <a:rPr lang="en-US" sz="2400" dirty="0"/>
              <a:t>	Advance the link pointer of </a:t>
            </a:r>
            <a:r>
              <a:rPr lang="en-US" sz="2400" dirty="0" err="1"/>
              <a:t>polynomial_b</a:t>
            </a:r>
            <a:r>
              <a:rPr lang="en-US" sz="2400" dirty="0"/>
              <a:t> to the next item in the list.</a:t>
            </a:r>
            <a:endParaRPr lang="en-IN" sz="2400" dirty="0"/>
          </a:p>
          <a:p>
            <a:r>
              <a:rPr lang="en-US" sz="2400" dirty="0"/>
              <a:t>At the end of above process, there are some elements may not have been processed in both the polynomials, so that all the elements are appended to the resulting polynomial.</a:t>
            </a:r>
            <a:endParaRPr lang="en-IN" sz="24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770CB3D-AF15-422C-9599-C760F600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Polynomial Addition Pseudocode</a:t>
            </a:r>
          </a:p>
        </p:txBody>
      </p:sp>
    </p:spTree>
    <p:extLst>
      <p:ext uri="{BB962C8B-B14F-4D97-AF65-F5344CB8AC3E}">
        <p14:creationId xmlns="" xmlns:p14="http://schemas.microsoft.com/office/powerpoint/2010/main" val="1185923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F2C450E-1896-4638-BD79-C4DBF956C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29" y="1196391"/>
            <a:ext cx="5366876" cy="56568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struct poly *</a:t>
            </a:r>
            <a:r>
              <a:rPr lang="en-US" dirty="0" err="1"/>
              <a:t>add_two_polynomials</a:t>
            </a:r>
            <a:r>
              <a:rPr lang="en-US" dirty="0"/>
              <a:t>(struct poly *p1, </a:t>
            </a:r>
          </a:p>
          <a:p>
            <a:pPr marL="0" indent="0" algn="r">
              <a:buNone/>
            </a:pPr>
            <a:r>
              <a:rPr lang="en-US" dirty="0"/>
              <a:t>struct poly *p2){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struct poly *t1, *t2, *p3 = NULL;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t1=p1;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t2=p2;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while ((t1 != NULL) &amp;&amp; (t2!= NULL)) 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/* Process all the elements in the polynomials */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if(t1-&gt;exp &gt; t2-&gt;exp) { </a:t>
            </a:r>
          </a:p>
          <a:p>
            <a:pPr marL="0" indent="0">
              <a:buNone/>
            </a:pPr>
            <a:r>
              <a:rPr lang="en-US" dirty="0"/>
              <a:t>/* exponent comparison of polynomial 1 and 2 */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/* add polynomial 1 to the result set */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p3 = add(p3, t1-&gt;</a:t>
            </a:r>
            <a:r>
              <a:rPr lang="en-US" dirty="0" err="1"/>
              <a:t>coeff</a:t>
            </a:r>
            <a:r>
              <a:rPr lang="en-US" dirty="0"/>
              <a:t>, t1-&gt;exp);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t1 = t1-&gt;next;         }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else if(t1-&gt;exp &lt; t2-&gt;exp) 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/* add polynomial 2 to the result set */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p3 = add(p3, t2-&gt;</a:t>
            </a:r>
            <a:r>
              <a:rPr lang="en-US" dirty="0" err="1"/>
              <a:t>coeff</a:t>
            </a:r>
            <a:r>
              <a:rPr lang="en-US" dirty="0"/>
              <a:t>, t2-&gt;exp);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t2 = t2-&gt;next;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}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08E728-ADA0-4B23-8E3B-353ABE92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Snippet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1498148-41FD-4E07-AC9C-E7E15978FB5F}"/>
              </a:ext>
            </a:extLst>
          </p:cNvPr>
          <p:cNvSpPr/>
          <p:nvPr/>
        </p:nvSpPr>
        <p:spPr>
          <a:xfrm>
            <a:off x="5805057" y="1222442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else {</a:t>
            </a:r>
            <a:r>
              <a:rPr lang="en-IN" dirty="0"/>
              <a:t> </a:t>
            </a:r>
            <a:r>
              <a:rPr lang="en-US" dirty="0"/>
              <a:t>/* exponents of both the polynomials are equal. Add the coefficients. */</a:t>
            </a:r>
            <a:endParaRPr lang="en-IN" dirty="0"/>
          </a:p>
          <a:p>
            <a:r>
              <a:rPr lang="en-US" dirty="0"/>
              <a:t>            p3 = add(p3, t1-&gt;coeff+t2-&gt;</a:t>
            </a:r>
            <a:r>
              <a:rPr lang="en-US" dirty="0" err="1"/>
              <a:t>coeff</a:t>
            </a:r>
            <a:r>
              <a:rPr lang="en-US" dirty="0"/>
              <a:t>, t1-&gt;exp);</a:t>
            </a:r>
            <a:endParaRPr lang="en-IN" dirty="0"/>
          </a:p>
          <a:p>
            <a:r>
              <a:rPr lang="en-US" dirty="0"/>
              <a:t>            t1 = t1-&gt;next;</a:t>
            </a:r>
            <a:endParaRPr lang="en-IN" dirty="0"/>
          </a:p>
          <a:p>
            <a:r>
              <a:rPr lang="en-US" dirty="0"/>
              <a:t>            t2 = t2-&gt;next;</a:t>
            </a:r>
            <a:endParaRPr lang="en-IN" dirty="0"/>
          </a:p>
          <a:p>
            <a:r>
              <a:rPr lang="en-US" dirty="0"/>
              <a:t>        }     }</a:t>
            </a:r>
          </a:p>
          <a:p>
            <a:r>
              <a:rPr lang="en-US" dirty="0"/>
              <a:t>while (t1 != NULL) {</a:t>
            </a:r>
            <a:endParaRPr lang="en-IN" dirty="0"/>
          </a:p>
          <a:p>
            <a:r>
              <a:rPr lang="en-US" dirty="0"/>
              <a:t>        p3 = add(p3, t1-&gt;</a:t>
            </a:r>
            <a:r>
              <a:rPr lang="en-US" dirty="0" err="1"/>
              <a:t>coeff</a:t>
            </a:r>
            <a:r>
              <a:rPr lang="en-US" dirty="0"/>
              <a:t>, t1-&gt;exp);</a:t>
            </a:r>
            <a:endParaRPr lang="en-IN" dirty="0"/>
          </a:p>
          <a:p>
            <a:r>
              <a:rPr lang="en-US" dirty="0"/>
              <a:t>        t1 = t1-&gt;next;</a:t>
            </a:r>
            <a:endParaRPr lang="en-IN" dirty="0"/>
          </a:p>
          <a:p>
            <a:r>
              <a:rPr lang="en-US" dirty="0"/>
              <a:t>      }</a:t>
            </a:r>
            <a:endParaRPr lang="en-IN" dirty="0"/>
          </a:p>
          <a:p>
            <a:r>
              <a:rPr lang="en-US" dirty="0"/>
              <a:t>/* Add all the elements in polynomial 2 to the result set that are left in the initial stage */</a:t>
            </a:r>
            <a:endParaRPr lang="en-IN" dirty="0"/>
          </a:p>
          <a:p>
            <a:r>
              <a:rPr lang="en-US" dirty="0"/>
              <a:t>      while (t2 != NULL) {</a:t>
            </a:r>
            <a:endParaRPr lang="en-IN" dirty="0"/>
          </a:p>
          <a:p>
            <a:r>
              <a:rPr lang="en-US" dirty="0"/>
              <a:t>        p3 = add(p3, t2-&gt;</a:t>
            </a:r>
            <a:r>
              <a:rPr lang="en-US" dirty="0" err="1"/>
              <a:t>coeff</a:t>
            </a:r>
            <a:r>
              <a:rPr lang="en-US" dirty="0"/>
              <a:t>, t2-&gt;exp);</a:t>
            </a:r>
            <a:endParaRPr lang="en-IN" dirty="0"/>
          </a:p>
          <a:p>
            <a:r>
              <a:rPr lang="en-US" dirty="0"/>
              <a:t>        t2 = t2-&gt;next;</a:t>
            </a:r>
            <a:endParaRPr lang="en-IN" dirty="0"/>
          </a:p>
          <a:p>
            <a:r>
              <a:rPr lang="en-US" dirty="0"/>
              <a:t>      }</a:t>
            </a:r>
            <a:endParaRPr lang="en-IN" dirty="0"/>
          </a:p>
          <a:p>
            <a:r>
              <a:rPr lang="en-US" dirty="0"/>
              <a:t>      return p3; /* return the result */</a:t>
            </a:r>
            <a:endParaRPr lang="en-IN" dirty="0"/>
          </a:p>
          <a:p>
            <a:r>
              <a:rPr lang="en-US" dirty="0"/>
              <a:t>}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865148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9ABA4AD-B9F1-466E-B597-5F9C10B2E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604211"/>
            <a:ext cx="4410912" cy="457275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struct poly *</a:t>
            </a:r>
            <a:r>
              <a:rPr lang="en-US" dirty="0" err="1"/>
              <a:t>poly_mul</a:t>
            </a:r>
            <a:r>
              <a:rPr lang="en-US" dirty="0"/>
              <a:t>(struct poly *p1, struct poly *p2) 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struct poly *t1 = p1;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struct poly *t2 = NULL;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struct poly *temp = NULL;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struct poly *p = NULL;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int </a:t>
            </a:r>
            <a:r>
              <a:rPr lang="en-US" dirty="0" err="1"/>
              <a:t>coef</a:t>
            </a:r>
            <a:r>
              <a:rPr lang="en-US" dirty="0"/>
              <a:t>, exp;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while (t1 != NULL) 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t2 = p2;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temp = NULL;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while (t2 != NULL) {</a:t>
            </a:r>
          </a:p>
          <a:p>
            <a:pPr marL="0" indent="0">
              <a:buNone/>
            </a:pPr>
            <a:r>
              <a:rPr lang="en-US" dirty="0"/>
              <a:t>              /* Multiply the coefficients */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/>
              <a:t>coef</a:t>
            </a:r>
            <a:r>
              <a:rPr lang="en-US" dirty="0"/>
              <a:t> = t1-&gt;</a:t>
            </a:r>
            <a:r>
              <a:rPr lang="en-US" dirty="0" err="1"/>
              <a:t>coeff</a:t>
            </a:r>
            <a:r>
              <a:rPr lang="en-US" dirty="0"/>
              <a:t> * t2-&gt;</a:t>
            </a:r>
            <a:r>
              <a:rPr lang="en-US" dirty="0" err="1"/>
              <a:t>coeff</a:t>
            </a:r>
            <a:r>
              <a:rPr lang="en-US" dirty="0"/>
              <a:t>; </a:t>
            </a:r>
          </a:p>
          <a:p>
            <a:pPr marL="0" indent="0">
              <a:buNone/>
            </a:pPr>
            <a:r>
              <a:rPr lang="en-US" dirty="0"/>
              <a:t>             exp = t1-&gt;exp + t2-&gt;exp; /* Add the exponents)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/* Add the result to the temporary polynomial. */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temp = </a:t>
            </a:r>
            <a:r>
              <a:rPr lang="en-US" dirty="0" err="1"/>
              <a:t>insertAtEnd</a:t>
            </a:r>
            <a:r>
              <a:rPr lang="en-US" dirty="0"/>
              <a:t>(temp, </a:t>
            </a:r>
            <a:r>
              <a:rPr lang="en-US" dirty="0" err="1"/>
              <a:t>coef</a:t>
            </a:r>
            <a:r>
              <a:rPr lang="en-US" dirty="0"/>
              <a:t>, exp);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    t2 = t2-&gt;next;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   }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15C91D4-B872-43A0-97A4-0CF62BF5B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Polynomial Multiplication – Code Snippet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A34800C-139F-4410-9FF0-C211ED85F5D7}"/>
              </a:ext>
            </a:extLst>
          </p:cNvPr>
          <p:cNvSpPr/>
          <p:nvPr/>
        </p:nvSpPr>
        <p:spPr>
          <a:xfrm>
            <a:off x="5126182" y="160421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t1 = t1-&gt;next; </a:t>
            </a:r>
            <a:endParaRPr lang="en-IN" dirty="0"/>
          </a:p>
          <a:p>
            <a:r>
              <a:rPr lang="en-US" dirty="0"/>
              <a:t>/* invoke the addition of two polynomials module */</a:t>
            </a:r>
            <a:endParaRPr lang="en-IN" dirty="0"/>
          </a:p>
          <a:p>
            <a:r>
              <a:rPr lang="en-US" dirty="0"/>
              <a:t>p = </a:t>
            </a:r>
            <a:r>
              <a:rPr lang="en-US" dirty="0" err="1"/>
              <a:t>add_two_polynomials</a:t>
            </a:r>
            <a:r>
              <a:rPr lang="en-US" dirty="0"/>
              <a:t>(temp, p);</a:t>
            </a:r>
            <a:endParaRPr lang="en-IN" dirty="0"/>
          </a:p>
          <a:p>
            <a:r>
              <a:rPr lang="en-US" dirty="0"/>
              <a:t>    }</a:t>
            </a:r>
            <a:endParaRPr lang="en-IN" dirty="0"/>
          </a:p>
          <a:p>
            <a:r>
              <a:rPr lang="en-US" dirty="0"/>
              <a:t>    return p;</a:t>
            </a:r>
            <a:endParaRPr lang="en-IN" dirty="0"/>
          </a:p>
          <a:p>
            <a:r>
              <a:rPr lang="en-US" dirty="0"/>
              <a:t>}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943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A88CBD76-3D41-4E4D-9C70-5E37B805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Node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FD4989A-AAC6-4F81-B179-DCD6D04CD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02" y="2014570"/>
            <a:ext cx="10855064" cy="23634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821428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97DE0A9-DFE1-4406-A686-1C29482B4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Sparse Matrix is a special type of Matrix with minimal number of non-zero elements. </a:t>
            </a:r>
          </a:p>
          <a:p>
            <a:r>
              <a:rPr lang="en-US" dirty="0"/>
              <a:t>A matrix m x n is said to be “sparse” if most of the cell values in the matrix are “zero” otherwise the matrix is said to be dense.  </a:t>
            </a:r>
          </a:p>
          <a:p>
            <a:r>
              <a:rPr lang="en-US" dirty="0"/>
              <a:t>As an example, consider a survey from 1000 customers for a question size of 10,000 items.  </a:t>
            </a:r>
          </a:p>
          <a:p>
            <a:r>
              <a:rPr lang="en-US" dirty="0"/>
              <a:t>The size of the matrix to be created is 1000 x 10000 elements.  </a:t>
            </a:r>
          </a:p>
          <a:p>
            <a:r>
              <a:rPr lang="en-US" dirty="0"/>
              <a:t>It is assumed that each customer may be able to reply only to 30 or 40 sets of items and other elements will be set to zero.  </a:t>
            </a:r>
          </a:p>
          <a:p>
            <a:r>
              <a:rPr lang="en-US" dirty="0"/>
              <a:t>Therefore, approximately 40,000 of 10,000,000 matrix entries are non-zero (roughly 0.04%).  </a:t>
            </a:r>
          </a:p>
          <a:p>
            <a:r>
              <a:rPr lang="en-US" dirty="0"/>
              <a:t>If arrays are used to represent the sparse matrix, for the above example 99% of the memory becomes unused. </a:t>
            </a:r>
          </a:p>
          <a:p>
            <a:r>
              <a:rPr lang="en-US" dirty="0"/>
              <a:t>Since most of the memory goes unused which results in slower computation during the processing of matrix.  </a:t>
            </a:r>
          </a:p>
          <a:p>
            <a:r>
              <a:rPr lang="en-US" dirty="0"/>
              <a:t>Instead of representing sparse matrix in an array, linked list is used to reduce the memory wastage and slower processing speed.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A2D34707-D649-448B-9DC7-CFA7A50A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Sparse Matrix</a:t>
            </a:r>
          </a:p>
        </p:txBody>
      </p:sp>
    </p:spTree>
    <p:extLst>
      <p:ext uri="{BB962C8B-B14F-4D97-AF65-F5344CB8AC3E}">
        <p14:creationId xmlns="" xmlns:p14="http://schemas.microsoft.com/office/powerpoint/2010/main" val="36299039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25897FA0-A83A-4663-A4AF-59993BC99F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372176379"/>
              </p:ext>
            </p:extLst>
          </p:nvPr>
        </p:nvGraphicFramePr>
        <p:xfrm>
          <a:off x="484908" y="1295693"/>
          <a:ext cx="7897092" cy="343070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128156">
                  <a:extLst>
                    <a:ext uri="{9D8B030D-6E8A-4147-A177-3AD203B41FA5}">
                      <a16:colId xmlns="" xmlns:a16="http://schemas.microsoft.com/office/drawing/2014/main" val="1101394420"/>
                    </a:ext>
                  </a:extLst>
                </a:gridCol>
                <a:gridCol w="1128156">
                  <a:extLst>
                    <a:ext uri="{9D8B030D-6E8A-4147-A177-3AD203B41FA5}">
                      <a16:colId xmlns="" xmlns:a16="http://schemas.microsoft.com/office/drawing/2014/main" val="208741577"/>
                    </a:ext>
                  </a:extLst>
                </a:gridCol>
                <a:gridCol w="1128156">
                  <a:extLst>
                    <a:ext uri="{9D8B030D-6E8A-4147-A177-3AD203B41FA5}">
                      <a16:colId xmlns="" xmlns:a16="http://schemas.microsoft.com/office/drawing/2014/main" val="2547597960"/>
                    </a:ext>
                  </a:extLst>
                </a:gridCol>
                <a:gridCol w="1128156">
                  <a:extLst>
                    <a:ext uri="{9D8B030D-6E8A-4147-A177-3AD203B41FA5}">
                      <a16:colId xmlns="" xmlns:a16="http://schemas.microsoft.com/office/drawing/2014/main" val="2832485941"/>
                    </a:ext>
                  </a:extLst>
                </a:gridCol>
                <a:gridCol w="1128156">
                  <a:extLst>
                    <a:ext uri="{9D8B030D-6E8A-4147-A177-3AD203B41FA5}">
                      <a16:colId xmlns="" xmlns:a16="http://schemas.microsoft.com/office/drawing/2014/main" val="3258181413"/>
                    </a:ext>
                  </a:extLst>
                </a:gridCol>
                <a:gridCol w="1128156">
                  <a:extLst>
                    <a:ext uri="{9D8B030D-6E8A-4147-A177-3AD203B41FA5}">
                      <a16:colId xmlns="" xmlns:a16="http://schemas.microsoft.com/office/drawing/2014/main" val="4286297010"/>
                    </a:ext>
                  </a:extLst>
                </a:gridCol>
                <a:gridCol w="1128156">
                  <a:extLst>
                    <a:ext uri="{9D8B030D-6E8A-4147-A177-3AD203B41FA5}">
                      <a16:colId xmlns="" xmlns:a16="http://schemas.microsoft.com/office/drawing/2014/main" val="1817027193"/>
                    </a:ext>
                  </a:extLst>
                </a:gridCol>
              </a:tblGrid>
              <a:tr h="4801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Item / Customer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Prod1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Prod2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Prod3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Prod4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Prod5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Prod6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894508540"/>
                  </a:ext>
                </a:extLst>
              </a:tr>
              <a:tr h="4666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Cust1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0</a:t>
                      </a:r>
                      <a:endParaRPr lang="en-IN" sz="2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0</a:t>
                      </a:r>
                      <a:endParaRPr lang="en-IN" sz="2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10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654279001"/>
                  </a:ext>
                </a:extLst>
              </a:tr>
              <a:tr h="4666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Cust2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20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004461649"/>
                  </a:ext>
                </a:extLst>
              </a:tr>
              <a:tr h="4666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Cust3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30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4145947012"/>
                  </a:ext>
                </a:extLst>
              </a:tr>
              <a:tr h="4666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Cust4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40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559430111"/>
                  </a:ext>
                </a:extLst>
              </a:tr>
              <a:tr h="4666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Cust5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50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4233282185"/>
                  </a:ext>
                </a:extLst>
              </a:tr>
              <a:tr h="4666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Cust6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0</a:t>
                      </a:r>
                      <a:endParaRPr lang="en-IN" sz="2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60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0</a:t>
                      </a:r>
                      <a:endParaRPr lang="en-IN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0</a:t>
                      </a:r>
                      <a:endParaRPr lang="en-IN" sz="2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78264333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="" xmlns:a16="http://schemas.microsoft.com/office/drawing/2014/main" id="{61009C2A-2FE7-4EFA-9CC0-09FDC1B8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="" xmlns:a16="http://schemas.microsoft.com/office/drawing/2014/main" id="{E2381F18-8680-4DC9-9BE9-422AA0D156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540856224"/>
              </p:ext>
            </p:extLst>
          </p:nvPr>
        </p:nvGraphicFramePr>
        <p:xfrm>
          <a:off x="8700654" y="3713414"/>
          <a:ext cx="3006437" cy="293677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838314">
                  <a:extLst>
                    <a:ext uri="{9D8B030D-6E8A-4147-A177-3AD203B41FA5}">
                      <a16:colId xmlns="" xmlns:a16="http://schemas.microsoft.com/office/drawing/2014/main" val="3299756154"/>
                    </a:ext>
                  </a:extLst>
                </a:gridCol>
                <a:gridCol w="1193340">
                  <a:extLst>
                    <a:ext uri="{9D8B030D-6E8A-4147-A177-3AD203B41FA5}">
                      <a16:colId xmlns="" xmlns:a16="http://schemas.microsoft.com/office/drawing/2014/main" val="1241032614"/>
                    </a:ext>
                  </a:extLst>
                </a:gridCol>
                <a:gridCol w="974783">
                  <a:extLst>
                    <a:ext uri="{9D8B030D-6E8A-4147-A177-3AD203B41FA5}">
                      <a16:colId xmlns="" xmlns:a16="http://schemas.microsoft.com/office/drawing/2014/main" val="2212962425"/>
                    </a:ext>
                  </a:extLst>
                </a:gridCol>
              </a:tblGrid>
              <a:tr h="6415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Rows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Columns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Values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476692626"/>
                  </a:ext>
                </a:extLst>
              </a:tr>
              <a:tr h="3278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IN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408018838"/>
                  </a:ext>
                </a:extLst>
              </a:tr>
              <a:tr h="3278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841859726"/>
                  </a:ext>
                </a:extLst>
              </a:tr>
              <a:tr h="3278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IN" sz="18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20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4037221338"/>
                  </a:ext>
                </a:extLst>
              </a:tr>
              <a:tr h="3278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IN" sz="18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30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92852549"/>
                  </a:ext>
                </a:extLst>
              </a:tr>
              <a:tr h="3278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18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40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446586923"/>
                  </a:ext>
                </a:extLst>
              </a:tr>
              <a:tr h="3278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IN" sz="18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50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4112135777"/>
                  </a:ext>
                </a:extLst>
              </a:tr>
              <a:tr h="3278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N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60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697897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737953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A6E2872F-B1AA-4404-A093-E1433E99D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Representation of Sparse Matrix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="" xmlns:a16="http://schemas.microsoft.com/office/drawing/2014/main" id="{B09D55E0-2B41-4808-A0DC-2FF2BD473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5163" y="21197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7" name="Group 1">
            <a:extLst>
              <a:ext uri="{FF2B5EF4-FFF2-40B4-BE49-F238E27FC236}">
                <a16:creationId xmlns="" xmlns:a16="http://schemas.microsoft.com/office/drawing/2014/main" id="{624BD5F7-FA1A-4BA3-98CC-52F114C807D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43890" y="1981200"/>
            <a:ext cx="8569014" cy="3200397"/>
            <a:chOff x="2505" y="4095"/>
            <a:chExt cx="6601" cy="2466"/>
          </a:xfrm>
        </p:grpSpPr>
        <p:sp>
          <p:nvSpPr>
            <p:cNvPr id="8" name="AutoShape 15">
              <a:extLst>
                <a:ext uri="{FF2B5EF4-FFF2-40B4-BE49-F238E27FC236}">
                  <a16:creationId xmlns="" xmlns:a16="http://schemas.microsoft.com/office/drawing/2014/main" id="{8C5DD7A1-5E98-4888-83C1-636223AB392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505" y="4095"/>
              <a:ext cx="6601" cy="24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00"/>
            </a:p>
          </p:txBody>
        </p:sp>
        <p:grpSp>
          <p:nvGrpSpPr>
            <p:cNvPr id="9" name="Group 11">
              <a:extLst>
                <a:ext uri="{FF2B5EF4-FFF2-40B4-BE49-F238E27FC236}">
                  <a16:creationId xmlns="" xmlns:a16="http://schemas.microsoft.com/office/drawing/2014/main" id="{11515967-F051-4FA0-9E41-8F70FDC62C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4" y="4320"/>
              <a:ext cx="1732" cy="1095"/>
              <a:chOff x="2744" y="4320"/>
              <a:chExt cx="1732" cy="1095"/>
            </a:xfrm>
          </p:grpSpPr>
          <p:sp>
            <p:nvSpPr>
              <p:cNvPr id="19" name="Rectangle 14">
                <a:extLst>
                  <a:ext uri="{FF2B5EF4-FFF2-40B4-BE49-F238E27FC236}">
                    <a16:creationId xmlns="" xmlns:a16="http://schemas.microsoft.com/office/drawing/2014/main" id="{3EDD988A-6FB6-46AD-85B5-17F85926D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5" y="4320"/>
                <a:ext cx="1725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index value</a:t>
                </a:r>
                <a:endParaRPr kumimoji="0" lang="en-US" altLang="en-US" sz="15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="" xmlns:a16="http://schemas.microsoft.com/office/drawing/2014/main" id="{937CA289-1659-4928-B273-0596F2FE9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4876"/>
                <a:ext cx="862" cy="539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down value</a:t>
                </a:r>
                <a:endParaRPr kumimoji="0" lang="en-US" altLang="en-US" sz="15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" name="Rectangle 12">
                <a:extLst>
                  <a:ext uri="{FF2B5EF4-FFF2-40B4-BE49-F238E27FC236}">
                    <a16:creationId xmlns="" xmlns:a16="http://schemas.microsoft.com/office/drawing/2014/main" id="{492FAA6A-BB4E-4674-8878-76CB88E80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4" y="4876"/>
                <a:ext cx="862" cy="539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right value</a:t>
                </a:r>
                <a:endParaRPr kumimoji="0" lang="en-US" altLang="en-US" sz="15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" name="Rectangle 10">
              <a:extLst>
                <a:ext uri="{FF2B5EF4-FFF2-40B4-BE49-F238E27FC236}">
                  <a16:creationId xmlns="" xmlns:a16="http://schemas.microsoft.com/office/drawing/2014/main" id="{23D55955-4387-4502-86D2-6F1F93227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5" y="5610"/>
              <a:ext cx="1725" cy="441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54000" tIns="45720" rIns="5400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Header Node</a:t>
              </a:r>
              <a:endPara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" name="Group 4">
              <a:extLst>
                <a:ext uri="{FF2B5EF4-FFF2-40B4-BE49-F238E27FC236}">
                  <a16:creationId xmlns="" xmlns:a16="http://schemas.microsoft.com/office/drawing/2014/main" id="{59B33B26-9DA4-4151-A354-DE8ED61869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74" y="4305"/>
              <a:ext cx="2596" cy="1095"/>
              <a:chOff x="4844" y="4305"/>
              <a:chExt cx="2596" cy="1095"/>
            </a:xfrm>
          </p:grpSpPr>
          <p:sp>
            <p:nvSpPr>
              <p:cNvPr id="14" name="Rectangle 9">
                <a:extLst>
                  <a:ext uri="{FF2B5EF4-FFF2-40B4-BE49-F238E27FC236}">
                    <a16:creationId xmlns="" xmlns:a16="http://schemas.microsoft.com/office/drawing/2014/main" id="{18CE6FC8-EF0D-4427-8696-C578E9E2E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row</a:t>
                </a:r>
                <a:endParaRPr kumimoji="0" lang="en-US" altLang="en-US" sz="15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" name="Rectangle 8">
                <a:extLst>
                  <a:ext uri="{FF2B5EF4-FFF2-40B4-BE49-F238E27FC236}">
                    <a16:creationId xmlns="" xmlns:a16="http://schemas.microsoft.com/office/drawing/2014/main" id="{6838B9B7-39E1-4F52-B6DF-821397C57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4" y="4861"/>
                <a:ext cx="1293" cy="539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Down/up</a:t>
                </a:r>
                <a:endParaRPr kumimoji="0" lang="en-US" altLang="en-US" sz="15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" name="Rectangle 7">
                <a:extLst>
                  <a:ext uri="{FF2B5EF4-FFF2-40B4-BE49-F238E27FC236}">
                    <a16:creationId xmlns="" xmlns:a16="http://schemas.microsoft.com/office/drawing/2014/main" id="{316BA149-3B64-4E33-A81F-017F6518A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4" y="4861"/>
                <a:ext cx="1276" cy="539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right value</a:t>
                </a:r>
                <a:endParaRPr kumimoji="0" lang="en-US" altLang="en-US" sz="15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" name="Rectangle 6">
                <a:extLst>
                  <a:ext uri="{FF2B5EF4-FFF2-40B4-BE49-F238E27FC236}">
                    <a16:creationId xmlns="" xmlns:a16="http://schemas.microsoft.com/office/drawing/2014/main" id="{801133C9-3EC8-4661-9527-B3CB35960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col</a:t>
                </a:r>
                <a:endParaRPr kumimoji="0" lang="en-US" altLang="en-US" sz="15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" name="Rectangle 5">
                <a:extLst>
                  <a:ext uri="{FF2B5EF4-FFF2-40B4-BE49-F238E27FC236}">
                    <a16:creationId xmlns="" xmlns:a16="http://schemas.microsoft.com/office/drawing/2014/main" id="{A7F97671-70CA-48A3-BFB5-9BF8A4B87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value</a:t>
                </a:r>
                <a:endParaRPr kumimoji="0" lang="en-US" altLang="en-US" sz="15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" name="Rectangle 3">
              <a:extLst>
                <a:ext uri="{FF2B5EF4-FFF2-40B4-BE49-F238E27FC236}">
                  <a16:creationId xmlns="" xmlns:a16="http://schemas.microsoft.com/office/drawing/2014/main" id="{7B9D4D0A-1019-4CE7-A8C9-85F15EE7C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" y="5610"/>
              <a:ext cx="2115" cy="441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54000" tIns="45720" rIns="5400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Element Node</a:t>
              </a:r>
              <a:endPara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2">
              <a:extLst>
                <a:ext uri="{FF2B5EF4-FFF2-40B4-BE49-F238E27FC236}">
                  <a16:creationId xmlns="" xmlns:a16="http://schemas.microsoft.com/office/drawing/2014/main" id="{2923404B-8EBA-494D-8FC1-5DEF255D6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5" y="6150"/>
              <a:ext cx="6233" cy="411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54000" tIns="45720" rIns="5400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Structure to represent Sparse Matrix</a:t>
              </a:r>
              <a:endPara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331558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D012BF24-ABD9-49B0-B9B0-E443C3CA0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399308"/>
            <a:ext cx="10983131" cy="5264727"/>
          </a:xfrm>
        </p:spPr>
        <p:txBody>
          <a:bodyPr numCol="2">
            <a:noAutofit/>
          </a:bodyPr>
          <a:lstStyle/>
          <a:p>
            <a:pPr marL="0" lvl="0" indent="0">
              <a:buNone/>
            </a:pPr>
            <a:r>
              <a:rPr lang="en-US" sz="2000" dirty="0"/>
              <a:t>To store the Data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struct node {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      int row;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 	int col;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  	int </a:t>
            </a:r>
            <a:r>
              <a:rPr lang="en-US" sz="2000" dirty="0" err="1"/>
              <a:t>val</a:t>
            </a:r>
            <a:r>
              <a:rPr lang="en-US" sz="2000" dirty="0"/>
              <a:t>;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      struct node *right, *down;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  };</a:t>
            </a:r>
            <a:endParaRPr lang="en-IN" sz="2000" dirty="0"/>
          </a:p>
          <a:p>
            <a:pPr marL="0" lvl="0" indent="0">
              <a:buNone/>
            </a:pPr>
            <a:r>
              <a:rPr lang="en-US" sz="2000" dirty="0"/>
              <a:t>Structure of Column Header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struct </a:t>
            </a:r>
            <a:r>
              <a:rPr lang="en-US" sz="2000" dirty="0" err="1"/>
              <a:t>chead</a:t>
            </a:r>
            <a:r>
              <a:rPr lang="en-US" sz="2000" dirty="0"/>
              <a:t> {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        int col;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        struct </a:t>
            </a:r>
            <a:r>
              <a:rPr lang="en-US" sz="2000" dirty="0" err="1"/>
              <a:t>chead</a:t>
            </a:r>
            <a:r>
              <a:rPr lang="en-US" sz="2000" dirty="0"/>
              <a:t> *next;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        struct node *down;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  };</a:t>
            </a:r>
          </a:p>
          <a:p>
            <a:pPr marL="0" indent="0">
              <a:buNone/>
            </a:pPr>
            <a:endParaRPr lang="en-IN" sz="2000" dirty="0"/>
          </a:p>
          <a:p>
            <a:pPr marL="0" lvl="0" indent="0">
              <a:buNone/>
            </a:pPr>
            <a:r>
              <a:rPr lang="en-US" sz="2000" dirty="0"/>
              <a:t>Structure of Row Header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struct </a:t>
            </a:r>
            <a:r>
              <a:rPr lang="en-US" sz="2000" dirty="0" err="1"/>
              <a:t>rhead</a:t>
            </a:r>
            <a:r>
              <a:rPr lang="en-US" sz="2000" dirty="0"/>
              <a:t> {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        int row;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        struct </a:t>
            </a:r>
            <a:r>
              <a:rPr lang="en-US" sz="2000" dirty="0" err="1"/>
              <a:t>rhead</a:t>
            </a:r>
            <a:r>
              <a:rPr lang="en-US" sz="2000" dirty="0"/>
              <a:t> *next;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        struct node *right;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  };</a:t>
            </a:r>
            <a:endParaRPr lang="en-IN" sz="2000" dirty="0"/>
          </a:p>
          <a:p>
            <a:pPr marL="0" lvl="0" indent="0">
              <a:buNone/>
            </a:pPr>
            <a:r>
              <a:rPr lang="en-US" sz="2000" dirty="0"/>
              <a:t>Structure of Sparse Header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struct </a:t>
            </a:r>
            <a:r>
              <a:rPr lang="en-US" sz="2000" dirty="0" err="1"/>
              <a:t>sparsehead</a:t>
            </a:r>
            <a:r>
              <a:rPr lang="en-US" sz="2000" dirty="0"/>
              <a:t> {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        int </a:t>
            </a:r>
            <a:r>
              <a:rPr lang="en-US" sz="2000" dirty="0" err="1"/>
              <a:t>rowCount</a:t>
            </a:r>
            <a:r>
              <a:rPr lang="en-US" sz="2000" dirty="0"/>
              <a:t>;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   int </a:t>
            </a:r>
            <a:r>
              <a:rPr lang="en-US" sz="2000" dirty="0" err="1"/>
              <a:t>colCount</a:t>
            </a:r>
            <a:r>
              <a:rPr lang="en-US" sz="2000" dirty="0"/>
              <a:t>;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        struct </a:t>
            </a:r>
            <a:r>
              <a:rPr lang="en-US" sz="2000" dirty="0" err="1"/>
              <a:t>rhead</a:t>
            </a:r>
            <a:r>
              <a:rPr lang="en-US" sz="2000" dirty="0"/>
              <a:t> *</a:t>
            </a:r>
            <a:r>
              <a:rPr lang="en-US" sz="2000" dirty="0" err="1"/>
              <a:t>frow</a:t>
            </a:r>
            <a:r>
              <a:rPr lang="en-US" sz="2000" dirty="0"/>
              <a:t>;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        struct </a:t>
            </a:r>
            <a:r>
              <a:rPr lang="en-US" sz="2000" dirty="0" err="1"/>
              <a:t>chead</a:t>
            </a:r>
            <a:r>
              <a:rPr lang="en-US" sz="2000" dirty="0"/>
              <a:t> *</a:t>
            </a:r>
            <a:r>
              <a:rPr lang="en-US" sz="2000" dirty="0" err="1"/>
              <a:t>fcol</a:t>
            </a:r>
            <a:r>
              <a:rPr lang="en-US" sz="2000" dirty="0"/>
              <a:t>;</a:t>
            </a:r>
            <a:endParaRPr lang="en-IN" sz="2000" dirty="0"/>
          </a:p>
          <a:p>
            <a:pPr marL="0" indent="0">
              <a:buNone/>
            </a:pPr>
            <a:r>
              <a:rPr lang="en-US" sz="2000" dirty="0"/>
              <a:t>  };</a:t>
            </a:r>
            <a:endParaRPr lang="en-IN" sz="20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4927D2C-4A0A-47DC-B98B-C0D772AD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</a:t>
            </a:r>
          </a:p>
        </p:txBody>
      </p:sp>
    </p:spTree>
    <p:extLst>
      <p:ext uri="{BB962C8B-B14F-4D97-AF65-F5344CB8AC3E}">
        <p14:creationId xmlns="" xmlns:p14="http://schemas.microsoft.com/office/powerpoint/2010/main" val="1114838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E146D0D9-0A30-4C5D-B937-64F0C7BE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grpSp>
        <p:nvGrpSpPr>
          <p:cNvPr id="5" name="Group 1">
            <a:extLst>
              <a:ext uri="{FF2B5EF4-FFF2-40B4-BE49-F238E27FC236}">
                <a16:creationId xmlns="" xmlns:a16="http://schemas.microsoft.com/office/drawing/2014/main" id="{2C76ECB1-E15E-4947-95F1-67A23E222F0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07673" y="1127995"/>
            <a:ext cx="5730875" cy="5854700"/>
            <a:chOff x="1440" y="1925"/>
            <a:chExt cx="9026" cy="9219"/>
          </a:xfrm>
        </p:grpSpPr>
        <p:sp>
          <p:nvSpPr>
            <p:cNvPr id="6" name="AutoShape 142">
              <a:extLst>
                <a:ext uri="{FF2B5EF4-FFF2-40B4-BE49-F238E27FC236}">
                  <a16:creationId xmlns="" xmlns:a16="http://schemas.microsoft.com/office/drawing/2014/main" id="{4B994D36-A7EF-4F4B-B996-A30A7743C16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40" y="1925"/>
              <a:ext cx="9026" cy="921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7" name="Group 136">
              <a:extLst>
                <a:ext uri="{FF2B5EF4-FFF2-40B4-BE49-F238E27FC236}">
                  <a16:creationId xmlns="" xmlns:a16="http://schemas.microsoft.com/office/drawing/2014/main" id="{FDF94398-1BBA-4E23-B8BA-1D3B78EFA9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1" y="2340"/>
              <a:ext cx="737" cy="908"/>
              <a:chOff x="2946" y="1556"/>
              <a:chExt cx="737" cy="908"/>
            </a:xfrm>
          </p:grpSpPr>
          <p:grpSp>
            <p:nvGrpSpPr>
              <p:cNvPr id="142" name="Group 138">
                <a:extLst>
                  <a:ext uri="{FF2B5EF4-FFF2-40B4-BE49-F238E27FC236}">
                    <a16:creationId xmlns="" xmlns:a16="http://schemas.microsoft.com/office/drawing/2014/main" id="{DE0ACED9-4FAB-415C-8030-BC0F336644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1" y="1897"/>
                <a:ext cx="567" cy="567"/>
                <a:chOff x="1817" y="2565"/>
                <a:chExt cx="567" cy="1095"/>
              </a:xfrm>
            </p:grpSpPr>
            <p:sp>
              <p:nvSpPr>
                <p:cNvPr id="144" name="Rectangle 141">
                  <a:extLst>
                    <a:ext uri="{FF2B5EF4-FFF2-40B4-BE49-F238E27FC236}">
                      <a16:creationId xmlns="" xmlns:a16="http://schemas.microsoft.com/office/drawing/2014/main" id="{60415CB3-C6D4-449E-9417-8C1795E10A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2565"/>
                  <a:ext cx="564" cy="540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5" name="Rectangle 140">
                  <a:extLst>
                    <a:ext uri="{FF2B5EF4-FFF2-40B4-BE49-F238E27FC236}">
                      <a16:creationId xmlns="" xmlns:a16="http://schemas.microsoft.com/office/drawing/2014/main" id="{2A0F08DE-8947-4D09-96EC-D31250DBC3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6" name="Rectangle 139">
                  <a:extLst>
                    <a:ext uri="{FF2B5EF4-FFF2-40B4-BE49-F238E27FC236}">
                      <a16:creationId xmlns="" xmlns:a16="http://schemas.microsoft.com/office/drawing/2014/main" id="{69032B98-75D7-4803-80A8-2E1B1A80F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2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sp>
            <p:nvSpPr>
              <p:cNvPr id="143" name="Text Box 137">
                <a:extLst>
                  <a:ext uri="{FF2B5EF4-FFF2-40B4-BE49-F238E27FC236}">
                    <a16:creationId xmlns="" xmlns:a16="http://schemas.microsoft.com/office/drawing/2014/main" id="{010855AB-5128-47C7-B8DF-C6655C11E5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6" y="1556"/>
                <a:ext cx="737" cy="29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chead0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oup 130">
              <a:extLst>
                <a:ext uri="{FF2B5EF4-FFF2-40B4-BE49-F238E27FC236}">
                  <a16:creationId xmlns="" xmlns:a16="http://schemas.microsoft.com/office/drawing/2014/main" id="{03A243D2-1989-47A0-8F0F-C585CA0F2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3" y="2340"/>
              <a:ext cx="737" cy="908"/>
              <a:chOff x="2946" y="1556"/>
              <a:chExt cx="737" cy="908"/>
            </a:xfrm>
          </p:grpSpPr>
          <p:grpSp>
            <p:nvGrpSpPr>
              <p:cNvPr id="137" name="Group 132">
                <a:extLst>
                  <a:ext uri="{FF2B5EF4-FFF2-40B4-BE49-F238E27FC236}">
                    <a16:creationId xmlns="" xmlns:a16="http://schemas.microsoft.com/office/drawing/2014/main" id="{12944686-00CC-48EB-B72F-6F9C4D093D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1" y="1897"/>
                <a:ext cx="567" cy="567"/>
                <a:chOff x="1817" y="2565"/>
                <a:chExt cx="567" cy="1095"/>
              </a:xfrm>
            </p:grpSpPr>
            <p:sp>
              <p:nvSpPr>
                <p:cNvPr id="139" name="Rectangle 135">
                  <a:extLst>
                    <a:ext uri="{FF2B5EF4-FFF2-40B4-BE49-F238E27FC236}">
                      <a16:creationId xmlns="" xmlns:a16="http://schemas.microsoft.com/office/drawing/2014/main" id="{3F683A21-7F56-48CF-B13F-A2A7C1ECAD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2565"/>
                  <a:ext cx="564" cy="540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0" name="Rectangle 134">
                  <a:extLst>
                    <a:ext uri="{FF2B5EF4-FFF2-40B4-BE49-F238E27FC236}">
                      <a16:creationId xmlns="" xmlns:a16="http://schemas.microsoft.com/office/drawing/2014/main" id="{2BA55C63-F5D3-43A8-85DF-E717773B6F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1" name="Rectangle 133">
                  <a:extLst>
                    <a:ext uri="{FF2B5EF4-FFF2-40B4-BE49-F238E27FC236}">
                      <a16:creationId xmlns="" xmlns:a16="http://schemas.microsoft.com/office/drawing/2014/main" id="{46B55064-6E92-42A3-8977-09573F9E75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2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sp>
            <p:nvSpPr>
              <p:cNvPr id="138" name="Text Box 131">
                <a:extLst>
                  <a:ext uri="{FF2B5EF4-FFF2-40B4-BE49-F238E27FC236}">
                    <a16:creationId xmlns="" xmlns:a16="http://schemas.microsoft.com/office/drawing/2014/main" id="{CBB582FC-DCCB-476C-BCE1-DED6040488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6" y="1556"/>
                <a:ext cx="737" cy="29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chead1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9" name="Group 124">
              <a:extLst>
                <a:ext uri="{FF2B5EF4-FFF2-40B4-BE49-F238E27FC236}">
                  <a16:creationId xmlns="" xmlns:a16="http://schemas.microsoft.com/office/drawing/2014/main" id="{C17C97B0-B78D-49ED-9A26-F552C9C437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8" y="2340"/>
              <a:ext cx="737" cy="908"/>
              <a:chOff x="2946" y="1556"/>
              <a:chExt cx="737" cy="908"/>
            </a:xfrm>
          </p:grpSpPr>
          <p:grpSp>
            <p:nvGrpSpPr>
              <p:cNvPr id="132" name="Group 126">
                <a:extLst>
                  <a:ext uri="{FF2B5EF4-FFF2-40B4-BE49-F238E27FC236}">
                    <a16:creationId xmlns="" xmlns:a16="http://schemas.microsoft.com/office/drawing/2014/main" id="{B48284C9-6E73-48B7-A1BE-260918BB6B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1" y="1897"/>
                <a:ext cx="567" cy="567"/>
                <a:chOff x="1817" y="2565"/>
                <a:chExt cx="567" cy="1095"/>
              </a:xfrm>
            </p:grpSpPr>
            <p:sp>
              <p:nvSpPr>
                <p:cNvPr id="134" name="Rectangle 129">
                  <a:extLst>
                    <a:ext uri="{FF2B5EF4-FFF2-40B4-BE49-F238E27FC236}">
                      <a16:creationId xmlns="" xmlns:a16="http://schemas.microsoft.com/office/drawing/2014/main" id="{0D42D855-729D-480D-A1CB-F5A4005991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2565"/>
                  <a:ext cx="564" cy="540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5" name="Rectangle 128">
                  <a:extLst>
                    <a:ext uri="{FF2B5EF4-FFF2-40B4-BE49-F238E27FC236}">
                      <a16:creationId xmlns="" xmlns:a16="http://schemas.microsoft.com/office/drawing/2014/main" id="{2308C2AD-D38D-4933-8EB2-1CB75A27B5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6" name="Rectangle 127">
                  <a:extLst>
                    <a:ext uri="{FF2B5EF4-FFF2-40B4-BE49-F238E27FC236}">
                      <a16:creationId xmlns="" xmlns:a16="http://schemas.microsoft.com/office/drawing/2014/main" id="{02AD8DBE-0983-4AE6-B734-C6D22D414D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2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sp>
            <p:nvSpPr>
              <p:cNvPr id="133" name="Text Box 125">
                <a:extLst>
                  <a:ext uri="{FF2B5EF4-FFF2-40B4-BE49-F238E27FC236}">
                    <a16:creationId xmlns="" xmlns:a16="http://schemas.microsoft.com/office/drawing/2014/main" id="{B98D623C-BCBC-41B7-BA1D-C076321E12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6" y="1556"/>
                <a:ext cx="737" cy="29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chead2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0" name="Group 118">
              <a:extLst>
                <a:ext uri="{FF2B5EF4-FFF2-40B4-BE49-F238E27FC236}">
                  <a16:creationId xmlns="" xmlns:a16="http://schemas.microsoft.com/office/drawing/2014/main" id="{E0BFB418-F142-4DBF-866E-DD32424659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3" y="2340"/>
              <a:ext cx="737" cy="908"/>
              <a:chOff x="2946" y="1556"/>
              <a:chExt cx="737" cy="908"/>
            </a:xfrm>
          </p:grpSpPr>
          <p:grpSp>
            <p:nvGrpSpPr>
              <p:cNvPr id="127" name="Group 120">
                <a:extLst>
                  <a:ext uri="{FF2B5EF4-FFF2-40B4-BE49-F238E27FC236}">
                    <a16:creationId xmlns="" xmlns:a16="http://schemas.microsoft.com/office/drawing/2014/main" id="{1A934DD2-2418-48B9-873E-B3B7D27F07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1" y="1897"/>
                <a:ext cx="567" cy="567"/>
                <a:chOff x="1817" y="2565"/>
                <a:chExt cx="567" cy="1095"/>
              </a:xfrm>
            </p:grpSpPr>
            <p:sp>
              <p:nvSpPr>
                <p:cNvPr id="129" name="Rectangle 123">
                  <a:extLst>
                    <a:ext uri="{FF2B5EF4-FFF2-40B4-BE49-F238E27FC236}">
                      <a16:creationId xmlns="" xmlns:a16="http://schemas.microsoft.com/office/drawing/2014/main" id="{4FF0E4D6-5D3B-49F9-84FF-72FC7504FA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2565"/>
                  <a:ext cx="564" cy="540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0" name="Rectangle 122">
                  <a:extLst>
                    <a:ext uri="{FF2B5EF4-FFF2-40B4-BE49-F238E27FC236}">
                      <a16:creationId xmlns="" xmlns:a16="http://schemas.microsoft.com/office/drawing/2014/main" id="{62430AAB-8638-4C1F-A69E-664016D347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1" name="Rectangle 121">
                  <a:extLst>
                    <a:ext uri="{FF2B5EF4-FFF2-40B4-BE49-F238E27FC236}">
                      <a16:creationId xmlns="" xmlns:a16="http://schemas.microsoft.com/office/drawing/2014/main" id="{EC948042-AD55-4BB3-9C0A-7395E47880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2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sp>
            <p:nvSpPr>
              <p:cNvPr id="128" name="Text Box 119">
                <a:extLst>
                  <a:ext uri="{FF2B5EF4-FFF2-40B4-BE49-F238E27FC236}">
                    <a16:creationId xmlns="" xmlns:a16="http://schemas.microsoft.com/office/drawing/2014/main" id="{917B7673-1BC2-44BA-ACA4-A51A9C7E27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6" y="1556"/>
                <a:ext cx="737" cy="29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chead3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" name="Group 112">
              <a:extLst>
                <a:ext uri="{FF2B5EF4-FFF2-40B4-BE49-F238E27FC236}">
                  <a16:creationId xmlns="" xmlns:a16="http://schemas.microsoft.com/office/drawing/2014/main" id="{C3616825-83CA-4E3B-B4E0-8CCFC5D07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08" y="2340"/>
              <a:ext cx="737" cy="908"/>
              <a:chOff x="2946" y="1556"/>
              <a:chExt cx="737" cy="908"/>
            </a:xfrm>
          </p:grpSpPr>
          <p:grpSp>
            <p:nvGrpSpPr>
              <p:cNvPr id="122" name="Group 114">
                <a:extLst>
                  <a:ext uri="{FF2B5EF4-FFF2-40B4-BE49-F238E27FC236}">
                    <a16:creationId xmlns="" xmlns:a16="http://schemas.microsoft.com/office/drawing/2014/main" id="{201400A9-4AA6-4D63-8B24-347D9791EB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1" y="1897"/>
                <a:ext cx="567" cy="567"/>
                <a:chOff x="1817" y="2565"/>
                <a:chExt cx="567" cy="1095"/>
              </a:xfrm>
            </p:grpSpPr>
            <p:sp>
              <p:nvSpPr>
                <p:cNvPr id="124" name="Rectangle 117">
                  <a:extLst>
                    <a:ext uri="{FF2B5EF4-FFF2-40B4-BE49-F238E27FC236}">
                      <a16:creationId xmlns="" xmlns:a16="http://schemas.microsoft.com/office/drawing/2014/main" id="{BE249997-DA92-4BA1-84AC-CE96118668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2565"/>
                  <a:ext cx="564" cy="540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25" name="Rectangle 116">
                  <a:extLst>
                    <a:ext uri="{FF2B5EF4-FFF2-40B4-BE49-F238E27FC236}">
                      <a16:creationId xmlns="" xmlns:a16="http://schemas.microsoft.com/office/drawing/2014/main" id="{8BC88EE6-E1C6-494A-9E9B-DD5AE767D5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26" name="Rectangle 115">
                  <a:extLst>
                    <a:ext uri="{FF2B5EF4-FFF2-40B4-BE49-F238E27FC236}">
                      <a16:creationId xmlns="" xmlns:a16="http://schemas.microsoft.com/office/drawing/2014/main" id="{D5D95CFD-3A0E-49F6-8A8E-CB7F077593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2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sp>
            <p:nvSpPr>
              <p:cNvPr id="123" name="Text Box 113">
                <a:extLst>
                  <a:ext uri="{FF2B5EF4-FFF2-40B4-BE49-F238E27FC236}">
                    <a16:creationId xmlns="" xmlns:a16="http://schemas.microsoft.com/office/drawing/2014/main" id="{4E91611B-25B1-4830-AA62-38355856F8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6" y="1556"/>
                <a:ext cx="737" cy="29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chead4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" name="Group 106">
              <a:extLst>
                <a:ext uri="{FF2B5EF4-FFF2-40B4-BE49-F238E27FC236}">
                  <a16:creationId xmlns="" xmlns:a16="http://schemas.microsoft.com/office/drawing/2014/main" id="{68914E62-BE8E-4F7D-AF4A-2EF107B0B8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33" y="2340"/>
              <a:ext cx="737" cy="908"/>
              <a:chOff x="2946" y="1556"/>
              <a:chExt cx="737" cy="908"/>
            </a:xfrm>
          </p:grpSpPr>
          <p:grpSp>
            <p:nvGrpSpPr>
              <p:cNvPr id="117" name="Group 108">
                <a:extLst>
                  <a:ext uri="{FF2B5EF4-FFF2-40B4-BE49-F238E27FC236}">
                    <a16:creationId xmlns="" xmlns:a16="http://schemas.microsoft.com/office/drawing/2014/main" id="{3A286AE4-B05C-4F4D-BC5D-B67815CC80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1" y="1897"/>
                <a:ext cx="567" cy="567"/>
                <a:chOff x="1817" y="2565"/>
                <a:chExt cx="567" cy="1095"/>
              </a:xfrm>
            </p:grpSpPr>
            <p:sp>
              <p:nvSpPr>
                <p:cNvPr id="119" name="Rectangle 111">
                  <a:extLst>
                    <a:ext uri="{FF2B5EF4-FFF2-40B4-BE49-F238E27FC236}">
                      <a16:creationId xmlns="" xmlns:a16="http://schemas.microsoft.com/office/drawing/2014/main" id="{B24E7172-F81C-4281-B782-A30CD6E93E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2565"/>
                  <a:ext cx="564" cy="540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20" name="Rectangle 110">
                  <a:extLst>
                    <a:ext uri="{FF2B5EF4-FFF2-40B4-BE49-F238E27FC236}">
                      <a16:creationId xmlns="" xmlns:a16="http://schemas.microsoft.com/office/drawing/2014/main" id="{13125DAC-D74C-4F7D-8FC5-6C5BB94930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21" name="Rectangle 109">
                  <a:extLst>
                    <a:ext uri="{FF2B5EF4-FFF2-40B4-BE49-F238E27FC236}">
                      <a16:creationId xmlns="" xmlns:a16="http://schemas.microsoft.com/office/drawing/2014/main" id="{03A1676F-DAB6-4C35-84CD-37AB9C739A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2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sp>
            <p:nvSpPr>
              <p:cNvPr id="118" name="Text Box 107">
                <a:extLst>
                  <a:ext uri="{FF2B5EF4-FFF2-40B4-BE49-F238E27FC236}">
                    <a16:creationId xmlns="" xmlns:a16="http://schemas.microsoft.com/office/drawing/2014/main" id="{16887DDF-2CCA-4F80-BA79-BD909C2DA4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6" y="1556"/>
                <a:ext cx="737" cy="29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chead5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" name="Group 100">
              <a:extLst>
                <a:ext uri="{FF2B5EF4-FFF2-40B4-BE49-F238E27FC236}">
                  <a16:creationId xmlns="" xmlns:a16="http://schemas.microsoft.com/office/drawing/2014/main" id="{98B28080-7CC0-41F7-80A7-D9BFAA5980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44" y="2464"/>
              <a:ext cx="1134" cy="850"/>
              <a:chOff x="4844" y="4305"/>
              <a:chExt cx="2596" cy="1095"/>
            </a:xfrm>
          </p:grpSpPr>
          <p:sp>
            <p:nvSpPr>
              <p:cNvPr id="112" name="Rectangle 105">
                <a:extLst>
                  <a:ext uri="{FF2B5EF4-FFF2-40B4-BE49-F238E27FC236}">
                    <a16:creationId xmlns="" xmlns:a16="http://schemas.microsoft.com/office/drawing/2014/main" id="{A393CAF7-3492-4DD9-AD28-940AC8267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6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" name="Rectangle 104">
                <a:extLst>
                  <a:ext uri="{FF2B5EF4-FFF2-40B4-BE49-F238E27FC236}">
                    <a16:creationId xmlns="" xmlns:a16="http://schemas.microsoft.com/office/drawing/2014/main" id="{235474CF-57EF-4798-A82B-B3F54A6F2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4" y="4861"/>
                <a:ext cx="1293" cy="539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03">
                <a:extLst>
                  <a:ext uri="{FF2B5EF4-FFF2-40B4-BE49-F238E27FC236}">
                    <a16:creationId xmlns="" xmlns:a16="http://schemas.microsoft.com/office/drawing/2014/main" id="{51515669-A4A3-4D66-83B8-0FB49008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4" y="4861"/>
                <a:ext cx="1276" cy="539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02">
                <a:extLst>
                  <a:ext uri="{FF2B5EF4-FFF2-40B4-BE49-F238E27FC236}">
                    <a16:creationId xmlns="" xmlns:a16="http://schemas.microsoft.com/office/drawing/2014/main" id="{7D831C5A-0D02-4A5A-82E4-5A59D3C83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6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" name="Rectangle 101">
                <a:extLst>
                  <a:ext uri="{FF2B5EF4-FFF2-40B4-BE49-F238E27FC236}">
                    <a16:creationId xmlns="" xmlns:a16="http://schemas.microsoft.com/office/drawing/2014/main" id="{A4965FCE-F303-4C69-8ADA-9C45C4BDA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6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" name="Group 94">
              <a:extLst>
                <a:ext uri="{FF2B5EF4-FFF2-40B4-BE49-F238E27FC236}">
                  <a16:creationId xmlns="" xmlns:a16="http://schemas.microsoft.com/office/drawing/2014/main" id="{321DB4F9-828A-44A5-A4F1-29770EA58D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5" y="3739"/>
              <a:ext cx="703" cy="908"/>
              <a:chOff x="1742" y="2224"/>
              <a:chExt cx="703" cy="908"/>
            </a:xfrm>
          </p:grpSpPr>
          <p:grpSp>
            <p:nvGrpSpPr>
              <p:cNvPr id="107" name="Group 96">
                <a:extLst>
                  <a:ext uri="{FF2B5EF4-FFF2-40B4-BE49-F238E27FC236}">
                    <a16:creationId xmlns="" xmlns:a16="http://schemas.microsoft.com/office/drawing/2014/main" id="{DE70C40D-00A9-4EF8-B9C3-1E588C2723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7" y="2565"/>
                <a:ext cx="567" cy="567"/>
                <a:chOff x="1817" y="2565"/>
                <a:chExt cx="567" cy="1095"/>
              </a:xfrm>
            </p:grpSpPr>
            <p:sp>
              <p:nvSpPr>
                <p:cNvPr id="109" name="Rectangle 99">
                  <a:extLst>
                    <a:ext uri="{FF2B5EF4-FFF2-40B4-BE49-F238E27FC236}">
                      <a16:creationId xmlns="" xmlns:a16="http://schemas.microsoft.com/office/drawing/2014/main" id="{269AE579-8940-4B85-861F-E2BE26838A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2565"/>
                  <a:ext cx="564" cy="540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10" name="Rectangle 98">
                  <a:extLst>
                    <a:ext uri="{FF2B5EF4-FFF2-40B4-BE49-F238E27FC236}">
                      <a16:creationId xmlns="" xmlns:a16="http://schemas.microsoft.com/office/drawing/2014/main" id="{A48155D6-5066-48A4-AA43-B55D745952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11" name="Rectangle 97">
                  <a:extLst>
                    <a:ext uri="{FF2B5EF4-FFF2-40B4-BE49-F238E27FC236}">
                      <a16:creationId xmlns="" xmlns:a16="http://schemas.microsoft.com/office/drawing/2014/main" id="{2CA6744A-BDCF-442F-8FFD-19092F24F8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2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sp>
            <p:nvSpPr>
              <p:cNvPr id="108" name="Text Box 95">
                <a:extLst>
                  <a:ext uri="{FF2B5EF4-FFF2-40B4-BE49-F238E27FC236}">
                    <a16:creationId xmlns="" xmlns:a16="http://schemas.microsoft.com/office/drawing/2014/main" id="{F7C52B6F-FBAB-4784-A233-80983E244B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42" y="2224"/>
                <a:ext cx="703" cy="29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rhead0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5" name="Group 88">
              <a:extLst>
                <a:ext uri="{FF2B5EF4-FFF2-40B4-BE49-F238E27FC236}">
                  <a16:creationId xmlns="" xmlns:a16="http://schemas.microsoft.com/office/drawing/2014/main" id="{65C90C81-10BD-44BE-8D4E-407A2C7AAB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5" y="4935"/>
              <a:ext cx="1033" cy="867"/>
              <a:chOff x="1635" y="4935"/>
              <a:chExt cx="1033" cy="867"/>
            </a:xfrm>
          </p:grpSpPr>
          <p:grpSp>
            <p:nvGrpSpPr>
              <p:cNvPr id="102" name="Group 90">
                <a:extLst>
                  <a:ext uri="{FF2B5EF4-FFF2-40B4-BE49-F238E27FC236}">
                    <a16:creationId xmlns="" xmlns:a16="http://schemas.microsoft.com/office/drawing/2014/main" id="{E438F450-3629-4255-8682-8E1D8BCBA8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01" y="5235"/>
                <a:ext cx="567" cy="567"/>
                <a:chOff x="1817" y="2565"/>
                <a:chExt cx="567" cy="1095"/>
              </a:xfrm>
            </p:grpSpPr>
            <p:sp>
              <p:nvSpPr>
                <p:cNvPr id="104" name="Rectangle 93">
                  <a:extLst>
                    <a:ext uri="{FF2B5EF4-FFF2-40B4-BE49-F238E27FC236}">
                      <a16:creationId xmlns="" xmlns:a16="http://schemas.microsoft.com/office/drawing/2014/main" id="{A3F3B893-BA0D-432E-89FF-8361FC755D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2565"/>
                  <a:ext cx="564" cy="540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5" name="Rectangle 92">
                  <a:extLst>
                    <a:ext uri="{FF2B5EF4-FFF2-40B4-BE49-F238E27FC236}">
                      <a16:creationId xmlns="" xmlns:a16="http://schemas.microsoft.com/office/drawing/2014/main" id="{C147C4D2-1504-4203-8B97-0D0C2FE2D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6" name="Rectangle 91">
                  <a:extLst>
                    <a:ext uri="{FF2B5EF4-FFF2-40B4-BE49-F238E27FC236}">
                      <a16:creationId xmlns="" xmlns:a16="http://schemas.microsoft.com/office/drawing/2014/main" id="{C338A4B7-06DD-4781-BE5F-23663F9699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2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sp>
            <p:nvSpPr>
              <p:cNvPr id="103" name="Text Box 89">
                <a:extLst>
                  <a:ext uri="{FF2B5EF4-FFF2-40B4-BE49-F238E27FC236}">
                    <a16:creationId xmlns="" xmlns:a16="http://schemas.microsoft.com/office/drawing/2014/main" id="{553A1CFD-FBF8-48F4-B29A-9638B586A8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5" y="4935"/>
                <a:ext cx="703" cy="29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rhead1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6" name="Group 82">
              <a:extLst>
                <a:ext uri="{FF2B5EF4-FFF2-40B4-BE49-F238E27FC236}">
                  <a16:creationId xmlns="" xmlns:a16="http://schemas.microsoft.com/office/drawing/2014/main" id="{25755989-7828-4794-90CD-B6BC7A7581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0" y="6034"/>
              <a:ext cx="1167" cy="908"/>
              <a:chOff x="1530" y="6034"/>
              <a:chExt cx="1167" cy="908"/>
            </a:xfrm>
          </p:grpSpPr>
          <p:grpSp>
            <p:nvGrpSpPr>
              <p:cNvPr id="97" name="Group 84">
                <a:extLst>
                  <a:ext uri="{FF2B5EF4-FFF2-40B4-BE49-F238E27FC236}">
                    <a16:creationId xmlns="" xmlns:a16="http://schemas.microsoft.com/office/drawing/2014/main" id="{A51DF445-BD28-46EF-AF76-9AD7FF49FC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0" y="6375"/>
                <a:ext cx="567" cy="567"/>
                <a:chOff x="1817" y="2565"/>
                <a:chExt cx="567" cy="1095"/>
              </a:xfrm>
            </p:grpSpPr>
            <p:sp>
              <p:nvSpPr>
                <p:cNvPr id="99" name="Rectangle 87">
                  <a:extLst>
                    <a:ext uri="{FF2B5EF4-FFF2-40B4-BE49-F238E27FC236}">
                      <a16:creationId xmlns="" xmlns:a16="http://schemas.microsoft.com/office/drawing/2014/main" id="{4F72B278-0525-4DDD-8EAD-6BDD8E60C4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2565"/>
                  <a:ext cx="564" cy="540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0" name="Rectangle 86">
                  <a:extLst>
                    <a:ext uri="{FF2B5EF4-FFF2-40B4-BE49-F238E27FC236}">
                      <a16:creationId xmlns="" xmlns:a16="http://schemas.microsoft.com/office/drawing/2014/main" id="{6E7DEC0A-98A4-4DB1-A296-30C39A6CC3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1" name="Rectangle 85">
                  <a:extLst>
                    <a:ext uri="{FF2B5EF4-FFF2-40B4-BE49-F238E27FC236}">
                      <a16:creationId xmlns="" xmlns:a16="http://schemas.microsoft.com/office/drawing/2014/main" id="{D33422A4-C11E-4EA5-AFD4-2EA95F5692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2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sp>
            <p:nvSpPr>
              <p:cNvPr id="98" name="Text Box 83">
                <a:extLst>
                  <a:ext uri="{FF2B5EF4-FFF2-40B4-BE49-F238E27FC236}">
                    <a16:creationId xmlns="" xmlns:a16="http://schemas.microsoft.com/office/drawing/2014/main" id="{4DFB61BB-BFE4-420A-93A8-76028B9ECA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0" y="6034"/>
                <a:ext cx="703" cy="29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rhead2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7" name="Group 76">
              <a:extLst>
                <a:ext uri="{FF2B5EF4-FFF2-40B4-BE49-F238E27FC236}">
                  <a16:creationId xmlns="" xmlns:a16="http://schemas.microsoft.com/office/drawing/2014/main" id="{5BCBFDCD-B9BE-4876-99C2-5C2D45E161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00" y="7234"/>
              <a:ext cx="1197" cy="908"/>
              <a:chOff x="1500" y="7234"/>
              <a:chExt cx="1197" cy="908"/>
            </a:xfrm>
          </p:grpSpPr>
          <p:grpSp>
            <p:nvGrpSpPr>
              <p:cNvPr id="92" name="Group 78">
                <a:extLst>
                  <a:ext uri="{FF2B5EF4-FFF2-40B4-BE49-F238E27FC236}">
                    <a16:creationId xmlns="" xmlns:a16="http://schemas.microsoft.com/office/drawing/2014/main" id="{6AE9805A-6735-431C-9A40-83BFA537D8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0" y="7575"/>
                <a:ext cx="567" cy="567"/>
                <a:chOff x="1817" y="2565"/>
                <a:chExt cx="567" cy="1095"/>
              </a:xfrm>
            </p:grpSpPr>
            <p:sp>
              <p:nvSpPr>
                <p:cNvPr id="94" name="Rectangle 81">
                  <a:extLst>
                    <a:ext uri="{FF2B5EF4-FFF2-40B4-BE49-F238E27FC236}">
                      <a16:creationId xmlns="" xmlns:a16="http://schemas.microsoft.com/office/drawing/2014/main" id="{139D8240-8FA9-4E5B-8CC0-440503B006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2565"/>
                  <a:ext cx="564" cy="540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95" name="Rectangle 80">
                  <a:extLst>
                    <a:ext uri="{FF2B5EF4-FFF2-40B4-BE49-F238E27FC236}">
                      <a16:creationId xmlns="" xmlns:a16="http://schemas.microsoft.com/office/drawing/2014/main" id="{82291693-F5EA-4377-96E6-12C3968C9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96" name="Rectangle 79">
                  <a:extLst>
                    <a:ext uri="{FF2B5EF4-FFF2-40B4-BE49-F238E27FC236}">
                      <a16:creationId xmlns="" xmlns:a16="http://schemas.microsoft.com/office/drawing/2014/main" id="{9E6F1DD6-BED1-410B-AC17-DB79031EE1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2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sp>
            <p:nvSpPr>
              <p:cNvPr id="93" name="Text Box 77">
                <a:extLst>
                  <a:ext uri="{FF2B5EF4-FFF2-40B4-BE49-F238E27FC236}">
                    <a16:creationId xmlns="" xmlns:a16="http://schemas.microsoft.com/office/drawing/2014/main" id="{F6E2A19D-71B0-451A-BA42-2E29C47F51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00" y="7234"/>
                <a:ext cx="703" cy="29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rhead3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8" name="Group 70">
              <a:extLst>
                <a:ext uri="{FF2B5EF4-FFF2-40B4-BE49-F238E27FC236}">
                  <a16:creationId xmlns="" xmlns:a16="http://schemas.microsoft.com/office/drawing/2014/main" id="{8A538260-F156-4EFC-BAF4-C565C45E61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5" y="8314"/>
              <a:ext cx="1212" cy="908"/>
              <a:chOff x="1485" y="8314"/>
              <a:chExt cx="1212" cy="908"/>
            </a:xfrm>
          </p:grpSpPr>
          <p:grpSp>
            <p:nvGrpSpPr>
              <p:cNvPr id="87" name="Group 72">
                <a:extLst>
                  <a:ext uri="{FF2B5EF4-FFF2-40B4-BE49-F238E27FC236}">
                    <a16:creationId xmlns="" xmlns:a16="http://schemas.microsoft.com/office/drawing/2014/main" id="{B4C1D5F2-F7CF-40AE-AE43-AD522A916D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0" y="8655"/>
                <a:ext cx="567" cy="567"/>
                <a:chOff x="1817" y="2565"/>
                <a:chExt cx="567" cy="1095"/>
              </a:xfrm>
            </p:grpSpPr>
            <p:sp>
              <p:nvSpPr>
                <p:cNvPr id="89" name="Rectangle 75">
                  <a:extLst>
                    <a:ext uri="{FF2B5EF4-FFF2-40B4-BE49-F238E27FC236}">
                      <a16:creationId xmlns="" xmlns:a16="http://schemas.microsoft.com/office/drawing/2014/main" id="{EEBB4B9B-6DE5-43F3-B7CD-134AF91FEA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2565"/>
                  <a:ext cx="564" cy="540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90" name="Rectangle 74">
                  <a:extLst>
                    <a:ext uri="{FF2B5EF4-FFF2-40B4-BE49-F238E27FC236}">
                      <a16:creationId xmlns="" xmlns:a16="http://schemas.microsoft.com/office/drawing/2014/main" id="{DDD82A8B-077A-4D20-B917-ACBD06480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91" name="Rectangle 73">
                  <a:extLst>
                    <a:ext uri="{FF2B5EF4-FFF2-40B4-BE49-F238E27FC236}">
                      <a16:creationId xmlns="" xmlns:a16="http://schemas.microsoft.com/office/drawing/2014/main" id="{6AE246B2-0DC3-4C1F-B1C4-909064C65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2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sp>
            <p:nvSpPr>
              <p:cNvPr id="88" name="Text Box 71">
                <a:extLst>
                  <a:ext uri="{FF2B5EF4-FFF2-40B4-BE49-F238E27FC236}">
                    <a16:creationId xmlns="" xmlns:a16="http://schemas.microsoft.com/office/drawing/2014/main" id="{B89F2E89-C99D-4D54-B16A-98261057C6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5" y="8314"/>
                <a:ext cx="703" cy="29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rhead4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9" name="Group 64">
              <a:extLst>
                <a:ext uri="{FF2B5EF4-FFF2-40B4-BE49-F238E27FC236}">
                  <a16:creationId xmlns="" xmlns:a16="http://schemas.microsoft.com/office/drawing/2014/main" id="{8E291F7A-E6DC-404C-927D-0A25A4EDA4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5" y="9466"/>
              <a:ext cx="1242" cy="908"/>
              <a:chOff x="1455" y="9466"/>
              <a:chExt cx="1242" cy="908"/>
            </a:xfrm>
          </p:grpSpPr>
          <p:grpSp>
            <p:nvGrpSpPr>
              <p:cNvPr id="82" name="Group 66">
                <a:extLst>
                  <a:ext uri="{FF2B5EF4-FFF2-40B4-BE49-F238E27FC236}">
                    <a16:creationId xmlns="" xmlns:a16="http://schemas.microsoft.com/office/drawing/2014/main" id="{02605046-35C4-4538-B230-17993A0CF7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0" y="9807"/>
                <a:ext cx="567" cy="567"/>
                <a:chOff x="1817" y="2565"/>
                <a:chExt cx="567" cy="1095"/>
              </a:xfrm>
            </p:grpSpPr>
            <p:sp>
              <p:nvSpPr>
                <p:cNvPr id="84" name="Rectangle 69">
                  <a:extLst>
                    <a:ext uri="{FF2B5EF4-FFF2-40B4-BE49-F238E27FC236}">
                      <a16:creationId xmlns="" xmlns:a16="http://schemas.microsoft.com/office/drawing/2014/main" id="{201A9002-C74A-462C-BB61-AD8C9DBC20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2565"/>
                  <a:ext cx="564" cy="540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85" name="Rectangle 68">
                  <a:extLst>
                    <a:ext uri="{FF2B5EF4-FFF2-40B4-BE49-F238E27FC236}">
                      <a16:creationId xmlns="" xmlns:a16="http://schemas.microsoft.com/office/drawing/2014/main" id="{CCEA60C9-8A5F-4444-9123-5FCA54326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7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86" name="Rectangle 67">
                  <a:extLst>
                    <a:ext uri="{FF2B5EF4-FFF2-40B4-BE49-F238E27FC236}">
                      <a16:creationId xmlns="" xmlns:a16="http://schemas.microsoft.com/office/drawing/2014/main" id="{6EEE8CC5-D0BF-4F97-85C7-F2E090F59F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2" y="3121"/>
                  <a:ext cx="282" cy="539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54000" tIns="45720" rIns="5400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sp>
            <p:nvSpPr>
              <p:cNvPr id="83" name="Text Box 65">
                <a:extLst>
                  <a:ext uri="{FF2B5EF4-FFF2-40B4-BE49-F238E27FC236}">
                    <a16:creationId xmlns="" xmlns:a16="http://schemas.microsoft.com/office/drawing/2014/main" id="{A5C24548-323B-4F84-936E-313CF4F5F8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55" y="9466"/>
                <a:ext cx="703" cy="29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rhead5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0" name="AutoShape 63">
              <a:extLst>
                <a:ext uri="{FF2B5EF4-FFF2-40B4-BE49-F238E27FC236}">
                  <a16:creationId xmlns="" xmlns:a16="http://schemas.microsoft.com/office/drawing/2014/main" id="{E7A53804-2FDE-48E9-AAFF-F96689A60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10" y="2442"/>
              <a:ext cx="7987" cy="667"/>
            </a:xfrm>
            <a:prstGeom prst="bentConnector4">
              <a:avLst>
                <a:gd name="adj1" fmla="val -4231"/>
                <a:gd name="adj2" fmla="val 150676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AutoShape 62">
              <a:extLst>
                <a:ext uri="{FF2B5EF4-FFF2-40B4-BE49-F238E27FC236}">
                  <a16:creationId xmlns="" xmlns:a16="http://schemas.microsoft.com/office/drawing/2014/main" id="{2C1A1C20-280D-4278-A355-18F5FEFF7B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0" y="3105"/>
              <a:ext cx="554" cy="4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AutoShape 61">
              <a:extLst>
                <a:ext uri="{FF2B5EF4-FFF2-40B4-BE49-F238E27FC236}">
                  <a16:creationId xmlns="" xmlns:a16="http://schemas.microsoft.com/office/drawing/2014/main" id="{70D0875F-DC66-4D8D-A648-FCD9B8F43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3109"/>
              <a:ext cx="661" cy="1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AutoShape 60">
              <a:extLst>
                <a:ext uri="{FF2B5EF4-FFF2-40B4-BE49-F238E27FC236}">
                  <a16:creationId xmlns="" xmlns:a16="http://schemas.microsoft.com/office/drawing/2014/main" id="{097A7307-1509-4F64-9FA8-D11AE9FBFC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7" y="3109"/>
              <a:ext cx="584" cy="1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AutoShape 59">
              <a:extLst>
                <a:ext uri="{FF2B5EF4-FFF2-40B4-BE49-F238E27FC236}">
                  <a16:creationId xmlns="" xmlns:a16="http://schemas.microsoft.com/office/drawing/2014/main" id="{589F59AB-1B38-4631-B3CE-122013B744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32" y="3109"/>
              <a:ext cx="664" cy="1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AutoShape 58">
              <a:extLst>
                <a:ext uri="{FF2B5EF4-FFF2-40B4-BE49-F238E27FC236}">
                  <a16:creationId xmlns="" xmlns:a16="http://schemas.microsoft.com/office/drawing/2014/main" id="{38FE77DE-DA90-4CA0-90F1-D666C42B97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7" y="3109"/>
              <a:ext cx="654" cy="1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AutoShape 57">
              <a:extLst>
                <a:ext uri="{FF2B5EF4-FFF2-40B4-BE49-F238E27FC236}">
                  <a16:creationId xmlns="" xmlns:a16="http://schemas.microsoft.com/office/drawing/2014/main" id="{3B483DFA-956F-41D8-B2C4-3F649250BE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72" y="3109"/>
              <a:ext cx="614" cy="1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AutoShape 56">
              <a:extLst>
                <a:ext uri="{FF2B5EF4-FFF2-40B4-BE49-F238E27FC236}">
                  <a16:creationId xmlns="" xmlns:a16="http://schemas.microsoft.com/office/drawing/2014/main" id="{4BD9EE3C-2968-49BB-96E5-C242B2D0574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82" y="3781"/>
              <a:ext cx="1172" cy="281"/>
            </a:xfrm>
            <a:prstGeom prst="bentConnector2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AutoShape 55">
              <a:extLst>
                <a:ext uri="{FF2B5EF4-FFF2-40B4-BE49-F238E27FC236}">
                  <a16:creationId xmlns="" xmlns:a16="http://schemas.microsoft.com/office/drawing/2014/main" id="{336F6813-8B60-4727-BF0D-3029DDE76A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1" y="4669"/>
              <a:ext cx="112" cy="544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AutoShape 54">
              <a:extLst>
                <a:ext uri="{FF2B5EF4-FFF2-40B4-BE49-F238E27FC236}">
                  <a16:creationId xmlns="" xmlns:a16="http://schemas.microsoft.com/office/drawing/2014/main" id="{3995FD6D-E95C-4635-BE5D-B2B7CAD685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1" y="6964"/>
              <a:ext cx="141" cy="589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AutoShape 53">
              <a:extLst>
                <a:ext uri="{FF2B5EF4-FFF2-40B4-BE49-F238E27FC236}">
                  <a16:creationId xmlns="" xmlns:a16="http://schemas.microsoft.com/office/drawing/2014/main" id="{0D0A8A97-772F-43D3-A003-ED8745A89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1" y="8164"/>
              <a:ext cx="141" cy="469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AutoShape 52">
              <a:extLst>
                <a:ext uri="{FF2B5EF4-FFF2-40B4-BE49-F238E27FC236}">
                  <a16:creationId xmlns="" xmlns:a16="http://schemas.microsoft.com/office/drawing/2014/main" id="{3AA9300E-97E6-4AF8-92A4-B0F44A2F8F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1" y="9244"/>
              <a:ext cx="141" cy="541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AutoShape 51">
              <a:extLst>
                <a:ext uri="{FF2B5EF4-FFF2-40B4-BE49-F238E27FC236}">
                  <a16:creationId xmlns="" xmlns:a16="http://schemas.microsoft.com/office/drawing/2014/main" id="{DCFB7DC3-D06E-4DC2-A8AB-20F9C1E37F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2" y="5824"/>
              <a:ext cx="170" cy="529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33" name="Group 45">
              <a:extLst>
                <a:ext uri="{FF2B5EF4-FFF2-40B4-BE49-F238E27FC236}">
                  <a16:creationId xmlns="" xmlns:a16="http://schemas.microsoft.com/office/drawing/2014/main" id="{3306F6F9-97DD-455F-8DBD-7FBFB84DEA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3" y="3875"/>
              <a:ext cx="1134" cy="850"/>
              <a:chOff x="4844" y="4305"/>
              <a:chExt cx="2596" cy="1095"/>
            </a:xfrm>
          </p:grpSpPr>
          <p:sp>
            <p:nvSpPr>
              <p:cNvPr id="77" name="Rectangle 50">
                <a:extLst>
                  <a:ext uri="{FF2B5EF4-FFF2-40B4-BE49-F238E27FC236}">
                    <a16:creationId xmlns="" xmlns:a16="http://schemas.microsoft.com/office/drawing/2014/main" id="{761A17E7-5249-4E91-B4F6-32FF7612A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49">
                <a:extLst>
                  <a:ext uri="{FF2B5EF4-FFF2-40B4-BE49-F238E27FC236}">
                    <a16:creationId xmlns="" xmlns:a16="http://schemas.microsoft.com/office/drawing/2014/main" id="{03ED2F2D-44FF-4CD6-AFE4-C01FF229D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4" y="4861"/>
                <a:ext cx="1293" cy="539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ch2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" name="Rectangle 48">
                <a:extLst>
                  <a:ext uri="{FF2B5EF4-FFF2-40B4-BE49-F238E27FC236}">
                    <a16:creationId xmlns="" xmlns:a16="http://schemas.microsoft.com/office/drawing/2014/main" id="{A6AD17C4-A4E7-4147-8E8F-2B963263F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4" y="4861"/>
                <a:ext cx="1276" cy="539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rh0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80" name="Rectangle 47">
                <a:extLst>
                  <a:ext uri="{FF2B5EF4-FFF2-40B4-BE49-F238E27FC236}">
                    <a16:creationId xmlns="" xmlns:a16="http://schemas.microsoft.com/office/drawing/2014/main" id="{1769A38B-5031-40A3-8C3D-DCBD31965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46">
                <a:extLst>
                  <a:ext uri="{FF2B5EF4-FFF2-40B4-BE49-F238E27FC236}">
                    <a16:creationId xmlns="" xmlns:a16="http://schemas.microsoft.com/office/drawing/2014/main" id="{D0D51C03-212F-4FC2-993F-0C8B826A5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45720" rIns="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4" name="Group 39">
              <a:extLst>
                <a:ext uri="{FF2B5EF4-FFF2-40B4-BE49-F238E27FC236}">
                  <a16:creationId xmlns="" xmlns:a16="http://schemas.microsoft.com/office/drawing/2014/main" id="{6F4EE660-70CB-475D-85E8-D199ABF2D8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1" y="5030"/>
              <a:ext cx="1134" cy="850"/>
              <a:chOff x="4844" y="4305"/>
              <a:chExt cx="2596" cy="1095"/>
            </a:xfrm>
          </p:grpSpPr>
          <p:sp>
            <p:nvSpPr>
              <p:cNvPr id="72" name="Rectangle 44">
                <a:extLst>
                  <a:ext uri="{FF2B5EF4-FFF2-40B4-BE49-F238E27FC236}">
                    <a16:creationId xmlns="" xmlns:a16="http://schemas.microsoft.com/office/drawing/2014/main" id="{6528BF8B-19EC-42FD-B27F-DF3FBF335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43">
                <a:extLst>
                  <a:ext uri="{FF2B5EF4-FFF2-40B4-BE49-F238E27FC236}">
                    <a16:creationId xmlns="" xmlns:a16="http://schemas.microsoft.com/office/drawing/2014/main" id="{05C0A134-A899-4A3A-B4DF-F8BCC804B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4" y="4861"/>
                <a:ext cx="1293" cy="539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ch0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42">
                <a:extLst>
                  <a:ext uri="{FF2B5EF4-FFF2-40B4-BE49-F238E27FC236}">
                    <a16:creationId xmlns="" xmlns:a16="http://schemas.microsoft.com/office/drawing/2014/main" id="{C0B6CB56-992F-4F71-BAFE-EB58F96F6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4" y="4861"/>
                <a:ext cx="1276" cy="539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rh1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" name="Rectangle 41">
                <a:extLst>
                  <a:ext uri="{FF2B5EF4-FFF2-40B4-BE49-F238E27FC236}">
                    <a16:creationId xmlns="" xmlns:a16="http://schemas.microsoft.com/office/drawing/2014/main" id="{8807769C-A326-474E-8EC3-CF93ABF4B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" name="Rectangle 40">
                <a:extLst>
                  <a:ext uri="{FF2B5EF4-FFF2-40B4-BE49-F238E27FC236}">
                    <a16:creationId xmlns="" xmlns:a16="http://schemas.microsoft.com/office/drawing/2014/main" id="{2831931B-14EC-4124-8F61-E5A85EDDCA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45720" rIns="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5" name="Group 33">
              <a:extLst>
                <a:ext uri="{FF2B5EF4-FFF2-40B4-BE49-F238E27FC236}">
                  <a16:creationId xmlns="" xmlns:a16="http://schemas.microsoft.com/office/drawing/2014/main" id="{9D6D71ED-6066-4191-A1C9-247DC9E052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6" y="6192"/>
              <a:ext cx="1134" cy="850"/>
              <a:chOff x="4844" y="4305"/>
              <a:chExt cx="2596" cy="1095"/>
            </a:xfrm>
          </p:grpSpPr>
          <p:sp>
            <p:nvSpPr>
              <p:cNvPr id="67" name="Rectangle 38">
                <a:extLst>
                  <a:ext uri="{FF2B5EF4-FFF2-40B4-BE49-F238E27FC236}">
                    <a16:creationId xmlns="" xmlns:a16="http://schemas.microsoft.com/office/drawing/2014/main" id="{62EB1E4E-17D8-4A7C-ADD5-E3379DCA1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" name="Rectangle 37">
                <a:extLst>
                  <a:ext uri="{FF2B5EF4-FFF2-40B4-BE49-F238E27FC236}">
                    <a16:creationId xmlns="" xmlns:a16="http://schemas.microsoft.com/office/drawing/2014/main" id="{EAF32F72-6741-4601-8556-C52A5C90D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4" y="4861"/>
                <a:ext cx="1293" cy="539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ch5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9" name="Rectangle 36">
                <a:extLst>
                  <a:ext uri="{FF2B5EF4-FFF2-40B4-BE49-F238E27FC236}">
                    <a16:creationId xmlns="" xmlns:a16="http://schemas.microsoft.com/office/drawing/2014/main" id="{DAF2D692-7A55-473A-923E-15DF38616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4" y="4861"/>
                <a:ext cx="1276" cy="539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rh2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" name="Rectangle 35">
                <a:extLst>
                  <a:ext uri="{FF2B5EF4-FFF2-40B4-BE49-F238E27FC236}">
                    <a16:creationId xmlns="" xmlns:a16="http://schemas.microsoft.com/office/drawing/2014/main" id="{4B8CDEB6-899C-4351-A666-43E981155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" name="Rectangle 34">
                <a:extLst>
                  <a:ext uri="{FF2B5EF4-FFF2-40B4-BE49-F238E27FC236}">
                    <a16:creationId xmlns="" xmlns:a16="http://schemas.microsoft.com/office/drawing/2014/main" id="{9F50623E-C31C-4DD2-89E5-F9558750A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45720" rIns="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30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6" name="Group 27">
              <a:extLst>
                <a:ext uri="{FF2B5EF4-FFF2-40B4-BE49-F238E27FC236}">
                  <a16:creationId xmlns="" xmlns:a16="http://schemas.microsoft.com/office/drawing/2014/main" id="{F310514A-131C-4D48-A6E6-5D76DC7E69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0" y="7365"/>
              <a:ext cx="1134" cy="850"/>
              <a:chOff x="4844" y="4305"/>
              <a:chExt cx="2596" cy="1095"/>
            </a:xfrm>
          </p:grpSpPr>
          <p:sp>
            <p:nvSpPr>
              <p:cNvPr id="62" name="Rectangle 32">
                <a:extLst>
                  <a:ext uri="{FF2B5EF4-FFF2-40B4-BE49-F238E27FC236}">
                    <a16:creationId xmlns="" xmlns:a16="http://schemas.microsoft.com/office/drawing/2014/main" id="{510F780A-544B-476F-B2AE-8CD56FE13F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31">
                <a:extLst>
                  <a:ext uri="{FF2B5EF4-FFF2-40B4-BE49-F238E27FC236}">
                    <a16:creationId xmlns="" xmlns:a16="http://schemas.microsoft.com/office/drawing/2014/main" id="{1D103204-D273-4825-A2D1-9BC747E60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4" y="4861"/>
                <a:ext cx="1293" cy="539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ch2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4" name="Rectangle 30">
                <a:extLst>
                  <a:ext uri="{FF2B5EF4-FFF2-40B4-BE49-F238E27FC236}">
                    <a16:creationId xmlns="" xmlns:a16="http://schemas.microsoft.com/office/drawing/2014/main" id="{F5F3E1A7-3A58-4863-B784-01F0FFF39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4" y="4861"/>
                <a:ext cx="1276" cy="539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rh1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5" name="Rectangle 29">
                <a:extLst>
                  <a:ext uri="{FF2B5EF4-FFF2-40B4-BE49-F238E27FC236}">
                    <a16:creationId xmlns="" xmlns:a16="http://schemas.microsoft.com/office/drawing/2014/main" id="{49C6D4C5-1BF0-4B7C-ABB4-471610AB8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" name="Rectangle 28">
                <a:extLst>
                  <a:ext uri="{FF2B5EF4-FFF2-40B4-BE49-F238E27FC236}">
                    <a16:creationId xmlns="" xmlns:a16="http://schemas.microsoft.com/office/drawing/2014/main" id="{40033A5B-CB99-4C96-9D51-A29414F75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45720" rIns="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40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7" name="Group 21">
              <a:extLst>
                <a:ext uri="{FF2B5EF4-FFF2-40B4-BE49-F238E27FC236}">
                  <a16:creationId xmlns="" xmlns:a16="http://schemas.microsoft.com/office/drawing/2014/main" id="{6A04925B-C928-418C-A7B8-3913A02C6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99" y="8452"/>
              <a:ext cx="1134" cy="850"/>
              <a:chOff x="4844" y="4305"/>
              <a:chExt cx="2596" cy="1095"/>
            </a:xfrm>
          </p:grpSpPr>
          <p:sp>
            <p:nvSpPr>
              <p:cNvPr id="57" name="Rectangle 26">
                <a:extLst>
                  <a:ext uri="{FF2B5EF4-FFF2-40B4-BE49-F238E27FC236}">
                    <a16:creationId xmlns="" xmlns:a16="http://schemas.microsoft.com/office/drawing/2014/main" id="{92856451-0748-4603-BEF5-61FE08463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25">
                <a:extLst>
                  <a:ext uri="{FF2B5EF4-FFF2-40B4-BE49-F238E27FC236}">
                    <a16:creationId xmlns="" xmlns:a16="http://schemas.microsoft.com/office/drawing/2014/main" id="{3A816582-A290-4B9F-B83D-3B227A3EB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4" y="4861"/>
                <a:ext cx="1293" cy="539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ch4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9" name="Rectangle 24">
                <a:extLst>
                  <a:ext uri="{FF2B5EF4-FFF2-40B4-BE49-F238E27FC236}">
                    <a16:creationId xmlns="" xmlns:a16="http://schemas.microsoft.com/office/drawing/2014/main" id="{15A20107-1559-4CFE-8241-48A072AEB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4" y="4861"/>
                <a:ext cx="1276" cy="539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rh4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0" name="Rectangle 23">
                <a:extLst>
                  <a:ext uri="{FF2B5EF4-FFF2-40B4-BE49-F238E27FC236}">
                    <a16:creationId xmlns="" xmlns:a16="http://schemas.microsoft.com/office/drawing/2014/main" id="{4A513C13-329D-475B-9226-CE50E3BA0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" name="Rectangle 22">
                <a:extLst>
                  <a:ext uri="{FF2B5EF4-FFF2-40B4-BE49-F238E27FC236}">
                    <a16:creationId xmlns="" xmlns:a16="http://schemas.microsoft.com/office/drawing/2014/main" id="{ED666AD4-FBFD-49C1-A052-3D7E01824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45720" rIns="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50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8" name="Group 15">
              <a:extLst>
                <a:ext uri="{FF2B5EF4-FFF2-40B4-BE49-F238E27FC236}">
                  <a16:creationId xmlns="" xmlns:a16="http://schemas.microsoft.com/office/drawing/2014/main" id="{FEC757C3-0856-4494-96CF-AA88184BF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66" y="9584"/>
              <a:ext cx="1134" cy="850"/>
              <a:chOff x="4844" y="4305"/>
              <a:chExt cx="2596" cy="1095"/>
            </a:xfrm>
          </p:grpSpPr>
          <p:sp>
            <p:nvSpPr>
              <p:cNvPr id="52" name="Rectangle 20">
                <a:extLst>
                  <a:ext uri="{FF2B5EF4-FFF2-40B4-BE49-F238E27FC236}">
                    <a16:creationId xmlns="" xmlns:a16="http://schemas.microsoft.com/office/drawing/2014/main" id="{A4293ED7-E798-41E2-A92A-8CC681A65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" name="Rectangle 19">
                <a:extLst>
                  <a:ext uri="{FF2B5EF4-FFF2-40B4-BE49-F238E27FC236}">
                    <a16:creationId xmlns="" xmlns:a16="http://schemas.microsoft.com/office/drawing/2014/main" id="{9BDF75F1-8E11-4D60-8D89-0315F0C24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4" y="4861"/>
                <a:ext cx="1293" cy="539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ch3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" name="Rectangle 18">
                <a:extLst>
                  <a:ext uri="{FF2B5EF4-FFF2-40B4-BE49-F238E27FC236}">
                    <a16:creationId xmlns="" xmlns:a16="http://schemas.microsoft.com/office/drawing/2014/main" id="{4BA774C8-9D0B-4947-A0DD-49181595D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4" y="4861"/>
                <a:ext cx="1276" cy="539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rh5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" name="Rectangle 17">
                <a:extLst>
                  <a:ext uri="{FF2B5EF4-FFF2-40B4-BE49-F238E27FC236}">
                    <a16:creationId xmlns="" xmlns:a16="http://schemas.microsoft.com/office/drawing/2014/main" id="{90463ED2-6653-42BD-ADA8-63F1BB5DC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54000" tIns="45720" rIns="5400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" name="Rectangle 16">
                <a:extLst>
                  <a:ext uri="{FF2B5EF4-FFF2-40B4-BE49-F238E27FC236}">
                    <a16:creationId xmlns="" xmlns:a16="http://schemas.microsoft.com/office/drawing/2014/main" id="{12D6BF76-027B-4613-895F-1776FDAF9F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5" y="4305"/>
                <a:ext cx="850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45720" rIns="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60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9" name="AutoShape 14">
              <a:extLst>
                <a:ext uri="{FF2B5EF4-FFF2-40B4-BE49-F238E27FC236}">
                  <a16:creationId xmlns="" xmlns:a16="http://schemas.microsoft.com/office/drawing/2014/main" id="{2481BC00-6B1D-4568-8031-61CB2DA3E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19" y="10225"/>
              <a:ext cx="3925" cy="10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AutoShape 13">
              <a:extLst>
                <a:ext uri="{FF2B5EF4-FFF2-40B4-BE49-F238E27FC236}">
                  <a16:creationId xmlns="" xmlns:a16="http://schemas.microsoft.com/office/drawing/2014/main" id="{F7CAE95E-9CC4-4639-A481-BA4970521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" y="9083"/>
              <a:ext cx="5558" cy="10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AutoShape 12">
              <a:extLst>
                <a:ext uri="{FF2B5EF4-FFF2-40B4-BE49-F238E27FC236}">
                  <a16:creationId xmlns="" xmlns:a16="http://schemas.microsoft.com/office/drawing/2014/main" id="{8A9537BF-A1EB-4BA1-B995-3B2D639A86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" y="8003"/>
              <a:ext cx="1419" cy="3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AutoShape 11">
              <a:extLst>
                <a:ext uri="{FF2B5EF4-FFF2-40B4-BE49-F238E27FC236}">
                  <a16:creationId xmlns="" xmlns:a16="http://schemas.microsoft.com/office/drawing/2014/main" id="{67F39825-B89E-4BFC-BE0D-F2A8A239C5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" y="6803"/>
              <a:ext cx="6385" cy="30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AutoShape 10">
              <a:extLst>
                <a:ext uri="{FF2B5EF4-FFF2-40B4-BE49-F238E27FC236}">
                  <a16:creationId xmlns="" xmlns:a16="http://schemas.microsoft.com/office/drawing/2014/main" id="{ED49FAB6-5B8E-434C-8FE3-3CFE15B2D2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0" y="5663"/>
              <a:ext cx="399" cy="8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AutoShape 9">
              <a:extLst>
                <a:ext uri="{FF2B5EF4-FFF2-40B4-BE49-F238E27FC236}">
                  <a16:creationId xmlns="" xmlns:a16="http://schemas.microsoft.com/office/drawing/2014/main" id="{4BD7D886-E37A-449F-B602-0740DEF447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" y="4508"/>
              <a:ext cx="2582" cy="8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AutoShape 8">
              <a:extLst>
                <a:ext uri="{FF2B5EF4-FFF2-40B4-BE49-F238E27FC236}">
                  <a16:creationId xmlns="" xmlns:a16="http://schemas.microsoft.com/office/drawing/2014/main" id="{3EF043B9-4064-492D-ACC0-797516C676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4" y="3270"/>
              <a:ext cx="5" cy="583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AutoShape 7">
              <a:extLst>
                <a:ext uri="{FF2B5EF4-FFF2-40B4-BE49-F238E27FC236}">
                  <a16:creationId xmlns="" xmlns:a16="http://schemas.microsoft.com/office/drawing/2014/main" id="{277238C8-C390-4840-BFBC-CD7074A96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7" y="3270"/>
              <a:ext cx="260" cy="1738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AutoShape 6">
              <a:extLst>
                <a:ext uri="{FF2B5EF4-FFF2-40B4-BE49-F238E27FC236}">
                  <a16:creationId xmlns="" xmlns:a16="http://schemas.microsoft.com/office/drawing/2014/main" id="{59D27761-1B1D-4763-B143-B351BBE944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9" y="3270"/>
              <a:ext cx="37" cy="4073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AutoShape 5">
              <a:extLst>
                <a:ext uri="{FF2B5EF4-FFF2-40B4-BE49-F238E27FC236}">
                  <a16:creationId xmlns="" xmlns:a16="http://schemas.microsoft.com/office/drawing/2014/main" id="{2D655352-4D6E-4154-AD8C-BB888EE04C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59" y="3270"/>
              <a:ext cx="73" cy="6292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AutoShape 4">
              <a:extLst>
                <a:ext uri="{FF2B5EF4-FFF2-40B4-BE49-F238E27FC236}">
                  <a16:creationId xmlns="" xmlns:a16="http://schemas.microsoft.com/office/drawing/2014/main" id="{85D37AA4-C742-44EF-8B37-CE6EC662F0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24" y="3270"/>
              <a:ext cx="61" cy="5160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AutoShape 3">
              <a:extLst>
                <a:ext uri="{FF2B5EF4-FFF2-40B4-BE49-F238E27FC236}">
                  <a16:creationId xmlns="" xmlns:a16="http://schemas.microsoft.com/office/drawing/2014/main" id="{FE05C79A-5E5C-4375-B09A-4829EF3F6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9" y="3270"/>
              <a:ext cx="43" cy="2900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="" xmlns:p14="http://schemas.microsoft.com/office/powerpoint/2010/main" val="85041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1D6A43E-857D-44EA-BABD-934275817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/>
              <a:t>Singly or Simple Linked List</a:t>
            </a:r>
            <a:r>
              <a:rPr lang="en-US" dirty="0"/>
              <a:t> – Link Part of Last node points to NULL.</a:t>
            </a:r>
            <a:endParaRPr lang="en-IN" dirty="0"/>
          </a:p>
          <a:p>
            <a:pPr lvl="0"/>
            <a:r>
              <a:rPr lang="en-US" b="1" dirty="0"/>
              <a:t>Circular Linked List</a:t>
            </a:r>
            <a:r>
              <a:rPr lang="en-US" dirty="0"/>
              <a:t> – Link Part of Last Node points to the first node (otherwise the pointer head reference to).</a:t>
            </a:r>
            <a:endParaRPr lang="en-IN" dirty="0"/>
          </a:p>
          <a:p>
            <a:pPr lvl="0"/>
            <a:r>
              <a:rPr lang="en-US" b="1" dirty="0"/>
              <a:t>Doubly Linked List</a:t>
            </a:r>
            <a:r>
              <a:rPr lang="en-US" dirty="0"/>
              <a:t> – Has two Link Parts named as forward link and backward link. First node’s backward link and Last Node’s forward link is set to NULL.</a:t>
            </a:r>
            <a:endParaRPr lang="en-IN" dirty="0"/>
          </a:p>
          <a:p>
            <a:r>
              <a:rPr lang="en-US" b="1" dirty="0"/>
              <a:t>Circular Doubly Linked List</a:t>
            </a:r>
            <a:r>
              <a:rPr lang="en-US" dirty="0"/>
              <a:t>– Combination of Circular and Doubly Linked List.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CEAF4B27-3A01-43C6-A878-88203B940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Linked List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472760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DAF821E9-5F87-43CC-81D7-4ABF120EB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US" dirty="0"/>
              <a:t>Applications that are required to maintain the Most Recently Used List (as in a file menu). Linked list of file names.</a:t>
            </a:r>
            <a:endParaRPr lang="en-IN" dirty="0"/>
          </a:p>
          <a:p>
            <a:pPr lvl="0"/>
            <a:r>
              <a:rPr lang="en-US" dirty="0"/>
              <a:t>Cache in the browser. When the back button is selected, the previously visited </a:t>
            </a:r>
            <a:r>
              <a:rPr lang="en-US" dirty="0" err="1"/>
              <a:t>url’s</a:t>
            </a:r>
            <a:r>
              <a:rPr lang="en-US" dirty="0"/>
              <a:t> is to be redirected. Linked list of </a:t>
            </a:r>
            <a:r>
              <a:rPr lang="en-US" dirty="0" err="1"/>
              <a:t>url’s</a:t>
            </a:r>
            <a:r>
              <a:rPr lang="en-US" dirty="0"/>
              <a:t>.</a:t>
            </a:r>
            <a:endParaRPr lang="en-IN" dirty="0"/>
          </a:p>
          <a:p>
            <a:pPr lvl="0"/>
            <a:r>
              <a:rPr lang="en-US" dirty="0"/>
              <a:t>Undo option in a Word Processor. Linked List of previous state.</a:t>
            </a:r>
            <a:endParaRPr lang="en-IN" dirty="0"/>
          </a:p>
          <a:p>
            <a:pPr lvl="0"/>
            <a:r>
              <a:rPr lang="en-US" dirty="0"/>
              <a:t>To represent a deck of cards. Linked List of cards.</a:t>
            </a:r>
            <a:endParaRPr lang="en-IN" dirty="0"/>
          </a:p>
          <a:p>
            <a:pPr lvl="0"/>
            <a:r>
              <a:rPr lang="en-US" dirty="0"/>
              <a:t>A set of objects that are to be rendered in a 3D gaming environment.</a:t>
            </a:r>
            <a:endParaRPr lang="en-IN" dirty="0"/>
          </a:p>
          <a:p>
            <a:pPr lvl="0"/>
            <a:r>
              <a:rPr lang="en-US" dirty="0"/>
              <a:t>To represent polynomials of the form: </a:t>
            </a:r>
            <a:r>
              <a:rPr lang="en-US" dirty="0" err="1"/>
              <a:t>ax</a:t>
            </a:r>
            <a:r>
              <a:rPr lang="en-US" baseline="30000" dirty="0" err="1"/>
              <a:t>n</a:t>
            </a:r>
            <a:r>
              <a:rPr lang="en-US" dirty="0"/>
              <a:t> + ax</a:t>
            </a:r>
            <a:r>
              <a:rPr lang="en-US" baseline="30000" dirty="0"/>
              <a:t>n-1</a:t>
            </a:r>
            <a:r>
              <a:rPr lang="en-US" dirty="0"/>
              <a:t> + … + ax</a:t>
            </a:r>
            <a:r>
              <a:rPr lang="en-US" baseline="30000" dirty="0"/>
              <a:t>1</a:t>
            </a:r>
            <a:r>
              <a:rPr lang="en-US" dirty="0"/>
              <a:t> + 1. </a:t>
            </a:r>
            <a:endParaRPr lang="en-IN" dirty="0"/>
          </a:p>
          <a:p>
            <a:pPr lvl="0"/>
            <a:r>
              <a:rPr lang="en-US" dirty="0"/>
              <a:t>In operating systems, for handling dynamic memory management for allocation and release of memory at the time of execution.</a:t>
            </a:r>
            <a:endParaRPr lang="en-IN" dirty="0"/>
          </a:p>
          <a:p>
            <a:r>
              <a:rPr lang="en-US" dirty="0"/>
              <a:t>To implement and represent the linear / non-linear data structures like stack, queues, trees and graphs.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B5106A29-2032-46F5-AF01-4E4B8483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Linked List?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27138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2B464FF-E3DE-4ED7-92B0-A9AD2FB5D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struct node {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/* data members */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/* data part */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chemeClr val="accent2"/>
                </a:solidFill>
              </a:rPr>
              <a:t>&lt;data type&gt;element;</a:t>
            </a:r>
            <a:endParaRPr lang="en-IN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/>
              <a:t>		/* link part */	</a:t>
            </a:r>
          </a:p>
          <a:p>
            <a:pPr marL="0" indent="0">
              <a:buNone/>
            </a:pPr>
            <a:r>
              <a:rPr lang="en-US" dirty="0"/>
              <a:t>		/* sufficient for singly and circular linked list */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chemeClr val="accent2"/>
                </a:solidFill>
              </a:rPr>
              <a:t>struct node *next;</a:t>
            </a:r>
          </a:p>
          <a:p>
            <a:pPr marL="0" indent="0">
              <a:buNone/>
            </a:pPr>
            <a:r>
              <a:rPr lang="en-US" dirty="0"/>
              <a:t>		/* required for doubly and circular doubly linked list */ 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chemeClr val="accent2"/>
                </a:solidFill>
              </a:rPr>
              <a:t>struct node *</a:t>
            </a:r>
            <a:r>
              <a:rPr lang="en-US" dirty="0" err="1">
                <a:solidFill>
                  <a:schemeClr val="accent2"/>
                </a:solidFill>
              </a:rPr>
              <a:t>prev</a:t>
            </a:r>
            <a:r>
              <a:rPr lang="en-US" dirty="0">
                <a:solidFill>
                  <a:schemeClr val="accent2"/>
                </a:solidFill>
              </a:rPr>
              <a:t>; 	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698D640-946C-4B52-A737-874E9145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of Linked List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19285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2A002D-5086-4383-8E71-D8B355BB8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 size();</a:t>
            </a:r>
            <a:endParaRPr lang="en-IN" dirty="0"/>
          </a:p>
          <a:p>
            <a:r>
              <a:rPr lang="en-US" dirty="0"/>
              <a:t>int </a:t>
            </a:r>
            <a:r>
              <a:rPr lang="en-US" dirty="0" err="1"/>
              <a:t>isEmpty</a:t>
            </a:r>
            <a:r>
              <a:rPr lang="en-US" dirty="0"/>
              <a:t>();</a:t>
            </a:r>
            <a:endParaRPr lang="en-IN" dirty="0"/>
          </a:p>
          <a:p>
            <a:r>
              <a:rPr lang="en-US" dirty="0"/>
              <a:t>void create();</a:t>
            </a:r>
            <a:endParaRPr lang="en-IN" dirty="0"/>
          </a:p>
          <a:p>
            <a:r>
              <a:rPr lang="en-US" dirty="0"/>
              <a:t>void destroy();</a:t>
            </a:r>
            <a:endParaRPr lang="en-IN" dirty="0"/>
          </a:p>
          <a:p>
            <a:r>
              <a:rPr lang="en-US" dirty="0"/>
              <a:t>void add(element);</a:t>
            </a:r>
            <a:endParaRPr lang="en-IN" dirty="0"/>
          </a:p>
          <a:p>
            <a:r>
              <a:rPr lang="en-US" dirty="0"/>
              <a:t>void remove(element);</a:t>
            </a:r>
            <a:endParaRPr lang="en-IN" dirty="0"/>
          </a:p>
          <a:p>
            <a:r>
              <a:rPr lang="en-US" dirty="0"/>
              <a:t>void traverse();</a:t>
            </a:r>
            <a:endParaRPr lang="en-IN" dirty="0"/>
          </a:p>
          <a:p>
            <a:r>
              <a:rPr lang="en-US" dirty="0"/>
              <a:t>void search(element);</a:t>
            </a:r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5005FCBE-2CF6-4598-B6C6-A539D077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Operations…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889027559"/>
      </p:ext>
    </p:extLst>
  </p:cSld>
  <p:clrMapOvr>
    <a:masterClrMapping/>
  </p:clrMapOvr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Bring your presentations to life with 3DTF16411177 (3).potx" id="{9E27ADA6-EA10-4822-B3C1-6E8D86D7E392}" vid="{8B3BFCA4-8458-4DFE-B504-FC98F0D59E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Bring your presentations to life with 3D</Template>
  <TotalTime>0</TotalTime>
  <Words>2743</Words>
  <Application>Microsoft Office PowerPoint</Application>
  <PresentationFormat>Custom</PresentationFormat>
  <Paragraphs>724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Get Started with 3D</vt:lpstr>
      <vt:lpstr>LINKED LIST</vt:lpstr>
      <vt:lpstr>SYLLABUS</vt:lpstr>
      <vt:lpstr>Introduction</vt:lpstr>
      <vt:lpstr>Example</vt:lpstr>
      <vt:lpstr>Head Node</vt:lpstr>
      <vt:lpstr>Types of Linked List</vt:lpstr>
      <vt:lpstr>Why Linked List?</vt:lpstr>
      <vt:lpstr>ADT of Linked List</vt:lpstr>
      <vt:lpstr>ADT Operations…</vt:lpstr>
      <vt:lpstr>Single Linked List</vt:lpstr>
      <vt:lpstr>Structure</vt:lpstr>
      <vt:lpstr>Initialize the head node</vt:lpstr>
      <vt:lpstr>Inserting the First Node (Case 1)</vt:lpstr>
      <vt:lpstr>Insertion…</vt:lpstr>
      <vt:lpstr>Insertion (Case 2)</vt:lpstr>
      <vt:lpstr>Traverse the List</vt:lpstr>
      <vt:lpstr>Remove an Element</vt:lpstr>
      <vt:lpstr>Deletion – Node with Data Part – “B”</vt:lpstr>
      <vt:lpstr>Delete the Head Node</vt:lpstr>
      <vt:lpstr>Search </vt:lpstr>
      <vt:lpstr>Assignment</vt:lpstr>
      <vt:lpstr>Circular Linked List</vt:lpstr>
      <vt:lpstr>Example</vt:lpstr>
      <vt:lpstr>Insertion</vt:lpstr>
      <vt:lpstr>Doubly Linked List</vt:lpstr>
      <vt:lpstr>Structure</vt:lpstr>
      <vt:lpstr>Example</vt:lpstr>
      <vt:lpstr>Insertion Procedure</vt:lpstr>
      <vt:lpstr>Insert a New Node</vt:lpstr>
      <vt:lpstr>Example</vt:lpstr>
      <vt:lpstr>Insertion Procedure</vt:lpstr>
      <vt:lpstr>Deletion Procedure</vt:lpstr>
      <vt:lpstr>Circular Doubly Linked List</vt:lpstr>
      <vt:lpstr>Example</vt:lpstr>
      <vt:lpstr>Complex Operations</vt:lpstr>
      <vt:lpstr>Reverse a Linked List</vt:lpstr>
      <vt:lpstr>Iterative Approach</vt:lpstr>
      <vt:lpstr>Example</vt:lpstr>
      <vt:lpstr>Code Snippet</vt:lpstr>
      <vt:lpstr>Recursive Procedure</vt:lpstr>
      <vt:lpstr>Code Snippet</vt:lpstr>
      <vt:lpstr>Merging of Two Lists</vt:lpstr>
      <vt:lpstr>Polynomial Expressions</vt:lpstr>
      <vt:lpstr>Example</vt:lpstr>
      <vt:lpstr>Polynomial Addition</vt:lpstr>
      <vt:lpstr>Polynomial Multiplication</vt:lpstr>
      <vt:lpstr>Polynomial Addition Pseudocode</vt:lpstr>
      <vt:lpstr>Code Snippet</vt:lpstr>
      <vt:lpstr>Polynomial Multiplication – Code Snippet</vt:lpstr>
      <vt:lpstr>Sparse Matrix</vt:lpstr>
      <vt:lpstr>Example</vt:lpstr>
      <vt:lpstr>Representation of Sparse Matrix</vt:lpstr>
      <vt:lpstr>Structure</vt:lpstr>
      <vt:lpstr>Example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2019-03-13T00:42:14Z</dcterms:created>
  <dcterms:modified xsi:type="dcterms:W3CDTF">2021-04-19T05:19:05Z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dduffy@microsoft.com</vt:lpwstr>
  </property>
  <property fmtid="{D5CDD505-2E9C-101B-9397-08002B2CF9AE}" pid="5" name="MSIP_Label_f42aa342-8706-4288-bd11-ebb85995028c_SetDate">
    <vt:lpwstr>2019-01-09T22:41:38.8954231Z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